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72" r:id="rId6"/>
    <p:sldId id="261" r:id="rId7"/>
    <p:sldId id="262" r:id="rId8"/>
    <p:sldId id="265" r:id="rId9"/>
    <p:sldId id="271" r:id="rId10"/>
    <p:sldId id="269" r:id="rId11"/>
    <p:sldId id="267" r:id="rId12"/>
    <p:sldId id="259" r:id="rId13"/>
    <p:sldId id="263"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1" d="100"/>
          <a:sy n="91" d="100"/>
        </p:scale>
        <p:origin x="370"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gif>
</file>

<file path=ppt/media/image11.jpeg>
</file>

<file path=ppt/media/image12.jpeg>
</file>

<file path=ppt/media/image13.jpeg>
</file>

<file path=ppt/media/image14.jpeg>
</file>

<file path=ppt/media/image15.jpeg>
</file>

<file path=ppt/media/image16.jpg>
</file>

<file path=ppt/media/image2.jpeg>
</file>

<file path=ppt/media/image3.jpeg>
</file>

<file path=ppt/media/image4.jpeg>
</file>

<file path=ppt/media/image5.jpeg>
</file>

<file path=ppt/media/image6.jp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62278-42A0-4417-9E5D-68DD0C2F30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83DCE34-A111-4732-84B2-43DD6BF0B0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8BE51DB-ED20-4E05-97D0-B7464EE8EFE5}"/>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5" name="Footer Placeholder 4">
            <a:extLst>
              <a:ext uri="{FF2B5EF4-FFF2-40B4-BE49-F238E27FC236}">
                <a16:creationId xmlns:a16="http://schemas.microsoft.com/office/drawing/2014/main" id="{9AA10BDF-5393-4250-8030-685A872E0F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74A77E-7B08-4E68-9CF9-40E93088A133}"/>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4019413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089B7-572E-4FAA-9E95-AC286724DAD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B2838D2-A2AF-4C37-AE7A-6AB4A7DBD6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1DDDA3-1A57-4999-AF2E-195413CC0054}"/>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5" name="Footer Placeholder 4">
            <a:extLst>
              <a:ext uri="{FF2B5EF4-FFF2-40B4-BE49-F238E27FC236}">
                <a16:creationId xmlns:a16="http://schemas.microsoft.com/office/drawing/2014/main" id="{0FF25944-2612-43EF-BF8F-5D8A84C70A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F4C5EFF-7B1A-4A53-B962-2DEE5E6650F5}"/>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3031077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C00C3E-16AB-49AA-9F81-33D3A922A98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FC67526-3EBA-453D-AC37-B3206F4EE5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36F366-7887-4CDD-B29E-62378B183A4F}"/>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5" name="Footer Placeholder 4">
            <a:extLst>
              <a:ext uri="{FF2B5EF4-FFF2-40B4-BE49-F238E27FC236}">
                <a16:creationId xmlns:a16="http://schemas.microsoft.com/office/drawing/2014/main" id="{7AA835EE-574E-43B4-BCBF-95009ED941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654F5F-F10B-4191-82D3-A2FC0D700FAF}"/>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327391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7EE85-AF36-4A52-A5F3-4FDCFB2E65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A8304E6-509D-4E58-804B-AD341AA204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04D753-3325-4885-B882-14CE0532FFAD}"/>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5" name="Footer Placeholder 4">
            <a:extLst>
              <a:ext uri="{FF2B5EF4-FFF2-40B4-BE49-F238E27FC236}">
                <a16:creationId xmlns:a16="http://schemas.microsoft.com/office/drawing/2014/main" id="{5C5F629A-B45D-4211-ADA6-2459077224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91ECF8-6463-4D08-BE39-C730814B5E8E}"/>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3178953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2DC6C-B5EE-4E31-B90C-E1B59BE42C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2BB0E88-AB3A-4190-9668-3D20E79187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658D02-DDAB-4B59-81A0-02B9A1E45CC0}"/>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5" name="Footer Placeholder 4">
            <a:extLst>
              <a:ext uri="{FF2B5EF4-FFF2-40B4-BE49-F238E27FC236}">
                <a16:creationId xmlns:a16="http://schemas.microsoft.com/office/drawing/2014/main" id="{AE599855-3D0A-4D73-BAFF-09D6647460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08E37B-3A7C-4A5D-82AA-ECA933A244D1}"/>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1005478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57D7D-0CC1-4476-9D84-92C1E3C5AEA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46E1103-AB8B-4808-A138-248E0D3A25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3B876EF-D905-4EAC-B342-3272485773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58F0565-DD6E-494A-8ACA-AF3F5DEA5A09}"/>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6" name="Footer Placeholder 5">
            <a:extLst>
              <a:ext uri="{FF2B5EF4-FFF2-40B4-BE49-F238E27FC236}">
                <a16:creationId xmlns:a16="http://schemas.microsoft.com/office/drawing/2014/main" id="{B0D14EBB-CFD7-4804-861D-968AE83F73D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51D37C-FD40-4616-9A2F-1FC6B34221C5}"/>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20649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2D877-A504-4892-87EB-9048B75AB48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66C444C-2C96-4368-A185-CB25A6A7DF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742075-3167-4797-BDC3-B287715F6B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7205B98-C58D-4CF4-915F-33D2818367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ACF8D9-D55E-4AE1-BDC9-C6F323B40CB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D25C3E1-8C27-4EE3-A48D-4591B80BD5F0}"/>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8" name="Footer Placeholder 7">
            <a:extLst>
              <a:ext uri="{FF2B5EF4-FFF2-40B4-BE49-F238E27FC236}">
                <a16:creationId xmlns:a16="http://schemas.microsoft.com/office/drawing/2014/main" id="{FDEC878B-6A48-49A6-96CE-D7BD30CDBD9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288DBE5-9F61-4C7D-89AD-304D704F5FBF}"/>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1960211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D7DF6-0FE4-4D8E-941C-888AED21532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3B21594-2E56-4FA2-AF9E-63026FFE6674}"/>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4" name="Footer Placeholder 3">
            <a:extLst>
              <a:ext uri="{FF2B5EF4-FFF2-40B4-BE49-F238E27FC236}">
                <a16:creationId xmlns:a16="http://schemas.microsoft.com/office/drawing/2014/main" id="{FDEE1DDA-C0BD-4CCB-8A66-B45839782F1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42A864C-37DA-4D96-8271-300DD2B38943}"/>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23673022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646E37-6500-43E9-B3B0-A02D03D2F2B6}"/>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3" name="Footer Placeholder 2">
            <a:extLst>
              <a:ext uri="{FF2B5EF4-FFF2-40B4-BE49-F238E27FC236}">
                <a16:creationId xmlns:a16="http://schemas.microsoft.com/office/drawing/2014/main" id="{C89CD9BC-BBBF-447C-A03A-C8C22F3C62F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D7B792A-C34A-4F95-8027-C15D7F13DF07}"/>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1580647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F861D-1136-41AA-BE18-9DBF2D3C7B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6C7B597-7964-4345-A0CC-D4E26173FF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2D41767-3E64-4A13-A774-03839713B5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08FD0A-6D71-48EB-B836-897C5CF2F14C}"/>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6" name="Footer Placeholder 5">
            <a:extLst>
              <a:ext uri="{FF2B5EF4-FFF2-40B4-BE49-F238E27FC236}">
                <a16:creationId xmlns:a16="http://schemas.microsoft.com/office/drawing/2014/main" id="{936221B0-2D0A-418F-B1EA-B44708C943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E20ADC8-896E-438D-ADDB-1BA225AD18D9}"/>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1276867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09560-BA95-42E6-8B73-E6BBE32E96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FFB3ED4-5936-4792-8FA2-214F83F5DB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A1C70D9-E440-47BE-9D0A-44FAF6B1A1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C366BF-61B9-4F5F-B3BE-C1B4E337CC4E}"/>
              </a:ext>
            </a:extLst>
          </p:cNvPr>
          <p:cNvSpPr>
            <a:spLocks noGrp="1"/>
          </p:cNvSpPr>
          <p:nvPr>
            <p:ph type="dt" sz="half" idx="10"/>
          </p:nvPr>
        </p:nvSpPr>
        <p:spPr/>
        <p:txBody>
          <a:bodyPr/>
          <a:lstStyle/>
          <a:p>
            <a:fld id="{0022DD2F-096B-4336-B997-49D56F386376}" type="datetimeFigureOut">
              <a:rPr lang="en-IN" smtClean="0"/>
              <a:pPr/>
              <a:t>25-03-2021</a:t>
            </a:fld>
            <a:endParaRPr lang="en-IN"/>
          </a:p>
        </p:txBody>
      </p:sp>
      <p:sp>
        <p:nvSpPr>
          <p:cNvPr id="6" name="Footer Placeholder 5">
            <a:extLst>
              <a:ext uri="{FF2B5EF4-FFF2-40B4-BE49-F238E27FC236}">
                <a16:creationId xmlns:a16="http://schemas.microsoft.com/office/drawing/2014/main" id="{5B4709BB-3630-4677-885E-65CC4A00CD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4FF95F5-CB4C-4768-A19E-6BE2DF44FBEE}"/>
              </a:ext>
            </a:extLst>
          </p:cNvPr>
          <p:cNvSpPr>
            <a:spLocks noGrp="1"/>
          </p:cNvSpPr>
          <p:nvPr>
            <p:ph type="sldNum" sz="quarter" idx="12"/>
          </p:nvPr>
        </p:nvSpPr>
        <p:spPr/>
        <p:txBody>
          <a:bodyPr/>
          <a:lstStyle/>
          <a:p>
            <a:fld id="{3F8D69C8-FC72-4A89-B401-6299F852903F}" type="slidenum">
              <a:rPr lang="en-IN" smtClean="0"/>
              <a:pPr/>
              <a:t>‹#›</a:t>
            </a:fld>
            <a:endParaRPr lang="en-IN"/>
          </a:p>
        </p:txBody>
      </p:sp>
    </p:spTree>
    <p:extLst>
      <p:ext uri="{BB962C8B-B14F-4D97-AF65-F5344CB8AC3E}">
        <p14:creationId xmlns:p14="http://schemas.microsoft.com/office/powerpoint/2010/main" val="36921800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B36A29-0A61-4E84-99A8-716B403FEE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D6FD1B6-5FF6-4236-A7B1-D0153C27DC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67CC648-A612-4FCB-87AD-F880D61259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22DD2F-096B-4336-B997-49D56F386376}" type="datetimeFigureOut">
              <a:rPr lang="en-IN" smtClean="0"/>
              <a:pPr/>
              <a:t>25-03-2021</a:t>
            </a:fld>
            <a:endParaRPr lang="en-IN"/>
          </a:p>
        </p:txBody>
      </p:sp>
      <p:sp>
        <p:nvSpPr>
          <p:cNvPr id="5" name="Footer Placeholder 4">
            <a:extLst>
              <a:ext uri="{FF2B5EF4-FFF2-40B4-BE49-F238E27FC236}">
                <a16:creationId xmlns:a16="http://schemas.microsoft.com/office/drawing/2014/main" id="{A490D5F8-08DB-433C-8046-563882FBF0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048F2FD-CAA0-4D3D-B009-EDE6D51E9A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8D69C8-FC72-4A89-B401-6299F852903F}" type="slidenum">
              <a:rPr lang="en-IN" smtClean="0"/>
              <a:pPr/>
              <a:t>‹#›</a:t>
            </a:fld>
            <a:endParaRPr lang="en-IN"/>
          </a:p>
        </p:txBody>
      </p:sp>
    </p:spTree>
    <p:extLst>
      <p:ext uri="{BB962C8B-B14F-4D97-AF65-F5344CB8AC3E}">
        <p14:creationId xmlns:p14="http://schemas.microsoft.com/office/powerpoint/2010/main" val="20214220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13.jpeg"/><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5.xm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7259E-1C27-4052-B93C-398F5DF5FE4B}"/>
              </a:ext>
            </a:extLst>
          </p:cNvPr>
          <p:cNvSpPr>
            <a:spLocks noGrp="1"/>
          </p:cNvSpPr>
          <p:nvPr>
            <p:ph type="ctrTitle"/>
          </p:nvPr>
        </p:nvSpPr>
        <p:spPr>
          <a:xfrm>
            <a:off x="1195755" y="923192"/>
            <a:ext cx="9750668" cy="4044463"/>
          </a:xfrm>
        </p:spPr>
        <p:txBody>
          <a:bodyPr>
            <a:normAutofit/>
          </a:bodyPr>
          <a:lstStyle/>
          <a:p>
            <a:r>
              <a:rPr lang="en-US" sz="9900" dirty="0">
                <a:solidFill>
                  <a:schemeClr val="bg2"/>
                </a:solidFill>
                <a:latin typeface="Algerian" panose="04020705040A02060702" pitchFamily="82" charset="0"/>
              </a:rPr>
              <a:t>Sp</a:t>
            </a:r>
            <a:r>
              <a:rPr lang="en-US" sz="9900" dirty="0">
                <a:latin typeface="Algerian" panose="04020705040A02060702" pitchFamily="82" charset="0"/>
              </a:rPr>
              <a:t>ace</a:t>
            </a:r>
            <a:r>
              <a:rPr lang="en-US" sz="9900" dirty="0">
                <a:solidFill>
                  <a:schemeClr val="bg2"/>
                </a:solidFill>
                <a:latin typeface="Algerian" panose="04020705040A02060702" pitchFamily="82" charset="0"/>
              </a:rPr>
              <a:t> Ba</a:t>
            </a:r>
            <a:r>
              <a:rPr lang="en-US" sz="9900" dirty="0">
                <a:latin typeface="Algerian" panose="04020705040A02060702" pitchFamily="82" charset="0"/>
              </a:rPr>
              <a:t>se</a:t>
            </a:r>
            <a:r>
              <a:rPr lang="en-US" sz="9900" dirty="0">
                <a:solidFill>
                  <a:schemeClr val="bg2"/>
                </a:solidFill>
                <a:latin typeface="Algerian" panose="04020705040A02060702" pitchFamily="82" charset="0"/>
              </a:rPr>
              <a:t>d Sol</a:t>
            </a:r>
            <a:r>
              <a:rPr lang="en-US" sz="9900" dirty="0">
                <a:latin typeface="Algerian" panose="04020705040A02060702" pitchFamily="82" charset="0"/>
              </a:rPr>
              <a:t>ar</a:t>
            </a:r>
            <a:r>
              <a:rPr lang="en-US" sz="9900" dirty="0">
                <a:solidFill>
                  <a:schemeClr val="bg2"/>
                </a:solidFill>
                <a:latin typeface="Algerian" panose="04020705040A02060702" pitchFamily="82" charset="0"/>
              </a:rPr>
              <a:t> Ene</a:t>
            </a:r>
            <a:r>
              <a:rPr lang="en-US" sz="9900" dirty="0">
                <a:latin typeface="Algerian" panose="04020705040A02060702" pitchFamily="82" charset="0"/>
              </a:rPr>
              <a:t>rg</a:t>
            </a:r>
            <a:r>
              <a:rPr lang="en-US" sz="9900" dirty="0">
                <a:solidFill>
                  <a:schemeClr val="bg2"/>
                </a:solidFill>
                <a:latin typeface="Algerian" panose="04020705040A02060702" pitchFamily="82" charset="0"/>
              </a:rPr>
              <a:t>y</a:t>
            </a:r>
            <a:endParaRPr lang="en-IN" sz="9900" dirty="0">
              <a:solidFill>
                <a:schemeClr val="bg2"/>
              </a:solidFill>
              <a:latin typeface="Algerian" panose="04020705040A02060702" pitchFamily="82" charset="0"/>
            </a:endParaRPr>
          </a:p>
        </p:txBody>
      </p:sp>
    </p:spTree>
    <p:extLst>
      <p:ext uri="{BB962C8B-B14F-4D97-AF65-F5344CB8AC3E}">
        <p14:creationId xmlns:p14="http://schemas.microsoft.com/office/powerpoint/2010/main" val="1668947506"/>
      </p:ext>
    </p:extLst>
  </p:cSld>
  <p:clrMapOvr>
    <a:masterClrMapping/>
  </p:clrMapOvr>
  <p:transition>
    <p:randomBar/>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5000"/>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F78E59-4619-4E9B-AEB3-D0CAB3587D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3524" y="0"/>
            <a:ext cx="8315325" cy="4303725"/>
          </a:xfrm>
          <a:prstGeom prst="rect">
            <a:avLst/>
          </a:prstGeom>
        </p:spPr>
      </p:pic>
      <p:pic>
        <p:nvPicPr>
          <p:cNvPr id="7" name="Picture 6">
            <a:extLst>
              <a:ext uri="{FF2B5EF4-FFF2-40B4-BE49-F238E27FC236}">
                <a16:creationId xmlns:a16="http://schemas.microsoft.com/office/drawing/2014/main" id="{382929A1-9795-4813-8B1B-55CE5CCE36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4322775"/>
            <a:ext cx="4857750" cy="2544750"/>
          </a:xfrm>
          <a:prstGeom prst="rect">
            <a:avLst/>
          </a:prstGeom>
        </p:spPr>
      </p:pic>
      <p:pic>
        <p:nvPicPr>
          <p:cNvPr id="6" name="Picture 5">
            <a:extLst>
              <a:ext uri="{FF2B5EF4-FFF2-40B4-BE49-F238E27FC236}">
                <a16:creationId xmlns:a16="http://schemas.microsoft.com/office/drawing/2014/main" id="{2FCAD742-85CD-4E84-9240-6BEF9C71B8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62887" y="4313250"/>
            <a:ext cx="4329113" cy="2554275"/>
          </a:xfrm>
          <a:prstGeom prst="rect">
            <a:avLst/>
          </a:prstGeom>
        </p:spPr>
      </p:pic>
    </p:spTree>
    <p:extLst>
      <p:ext uri="{BB962C8B-B14F-4D97-AF65-F5344CB8AC3E}">
        <p14:creationId xmlns:p14="http://schemas.microsoft.com/office/powerpoint/2010/main" val="926379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4000"/>
            <a:lum/>
          </a:blip>
          <a:srcRect/>
          <a:stretch>
            <a:fillRect t="-2000" b="-2000"/>
          </a:stretch>
        </a:blipFill>
        <a:effectLst/>
      </p:bgPr>
    </p:bg>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66488B0E-EC4F-4E59-B171-C87F06F282BA}"/>
              </a:ext>
            </a:extLst>
          </p:cNvPr>
          <p:cNvSpPr>
            <a:spLocks noGrp="1"/>
          </p:cNvSpPr>
          <p:nvPr>
            <p:ph type="title"/>
          </p:nvPr>
        </p:nvSpPr>
        <p:spPr>
          <a:xfrm>
            <a:off x="683581" y="365125"/>
            <a:ext cx="10670219" cy="1204595"/>
          </a:xfrm>
        </p:spPr>
        <p:txBody>
          <a:bodyPr/>
          <a:lstStyle/>
          <a:p>
            <a:r>
              <a:rPr lang="en-IN" dirty="0">
                <a:solidFill>
                  <a:schemeClr val="bg1"/>
                </a:solidFill>
              </a:rPr>
              <a:t>PROS:                                   CONS:</a:t>
            </a:r>
          </a:p>
        </p:txBody>
      </p:sp>
      <p:sp>
        <p:nvSpPr>
          <p:cNvPr id="16" name="Content Placeholder 15">
            <a:extLst>
              <a:ext uri="{FF2B5EF4-FFF2-40B4-BE49-F238E27FC236}">
                <a16:creationId xmlns:a16="http://schemas.microsoft.com/office/drawing/2014/main" id="{1A6A7D22-8BCA-4964-985E-EF32BDC74753}"/>
              </a:ext>
            </a:extLst>
          </p:cNvPr>
          <p:cNvSpPr>
            <a:spLocks noGrp="1"/>
          </p:cNvSpPr>
          <p:nvPr>
            <p:ph sz="half" idx="1"/>
          </p:nvPr>
        </p:nvSpPr>
        <p:spPr>
          <a:xfrm>
            <a:off x="441960" y="1371600"/>
            <a:ext cx="5577840" cy="5273040"/>
          </a:xfrm>
        </p:spPr>
        <p:txBody>
          <a:bodyPr>
            <a:normAutofit lnSpcReduction="10000"/>
          </a:bodyPr>
          <a:lstStyle/>
          <a:p>
            <a:r>
              <a:rPr lang="en-IN" dirty="0">
                <a:solidFill>
                  <a:schemeClr val="bg1"/>
                </a:solidFill>
              </a:rPr>
              <a:t>It is always solar noon in space and Full sun.</a:t>
            </a:r>
          </a:p>
          <a:p>
            <a:r>
              <a:rPr lang="en-US" sz="2600" b="0" i="0" dirty="0">
                <a:solidFill>
                  <a:schemeClr val="bg1"/>
                </a:solidFill>
                <a:effectLst/>
                <a:latin typeface="Arial" panose="020B0604020202020204" pitchFamily="34" charset="0"/>
              </a:rPr>
              <a:t>Collecting surfaces could receive much more intense sunlight, owing to the lack of obstructions such as atmospheric gasses, clouds, dust and other weather events.</a:t>
            </a:r>
          </a:p>
          <a:p>
            <a:r>
              <a:rPr lang="en-US" sz="2600" b="0" i="0" dirty="0">
                <a:solidFill>
                  <a:schemeClr val="bg1"/>
                </a:solidFill>
                <a:effectLst/>
                <a:latin typeface="Arial" panose="020B0604020202020204" pitchFamily="34" charset="0"/>
              </a:rPr>
              <a:t>A satellite could be illuminated over 99% of the time, and be in Earth’s shadow a maximum of only 72 minutes per night at the spring and fall equinoxes.</a:t>
            </a:r>
          </a:p>
          <a:p>
            <a:r>
              <a:rPr lang="en-US" sz="2600" dirty="0">
                <a:solidFill>
                  <a:schemeClr val="bg1"/>
                </a:solidFill>
                <a:latin typeface="Arial" panose="020B0604020202020204" pitchFamily="34" charset="0"/>
              </a:rPr>
              <a:t>Reduced plant, wildlife and natural interference.</a:t>
            </a:r>
          </a:p>
          <a:p>
            <a:pPr marL="0" indent="0">
              <a:buNone/>
            </a:pPr>
            <a:endParaRPr lang="en-US" sz="2600" dirty="0">
              <a:solidFill>
                <a:schemeClr val="bg1"/>
              </a:solidFill>
              <a:latin typeface="Arial" panose="020B0604020202020204" pitchFamily="34" charset="0"/>
            </a:endParaRPr>
          </a:p>
          <a:p>
            <a:endParaRPr lang="en-IN" sz="2600" dirty="0">
              <a:solidFill>
                <a:schemeClr val="bg1"/>
              </a:solidFill>
            </a:endParaRPr>
          </a:p>
        </p:txBody>
      </p:sp>
      <p:sp>
        <p:nvSpPr>
          <p:cNvPr id="17" name="Content Placeholder 16">
            <a:extLst>
              <a:ext uri="{FF2B5EF4-FFF2-40B4-BE49-F238E27FC236}">
                <a16:creationId xmlns:a16="http://schemas.microsoft.com/office/drawing/2014/main" id="{0795E9F3-E47C-45E0-84F0-8C6A4715785B}"/>
              </a:ext>
            </a:extLst>
          </p:cNvPr>
          <p:cNvSpPr>
            <a:spLocks noGrp="1"/>
          </p:cNvSpPr>
          <p:nvPr>
            <p:ph sz="half" idx="2"/>
          </p:nvPr>
        </p:nvSpPr>
        <p:spPr>
          <a:xfrm>
            <a:off x="6172200" y="1371600"/>
            <a:ext cx="5425440" cy="5273040"/>
          </a:xfrm>
        </p:spPr>
        <p:txBody>
          <a:bodyPr>
            <a:normAutofit lnSpcReduction="10000"/>
          </a:bodyPr>
          <a:lstStyle/>
          <a:p>
            <a:r>
              <a:rPr lang="en-US" sz="2400" b="0" i="0" dirty="0">
                <a:solidFill>
                  <a:schemeClr val="bg1"/>
                </a:solidFill>
                <a:effectLst/>
                <a:latin typeface="Arial" panose="020B0604020202020204" pitchFamily="34" charset="0"/>
              </a:rPr>
              <a:t>The large cost of launching a satellite into space. For 6.5 kg/kW, the cost to place a power satellite in GEO cannot exceed $200/kg if the power cost is to be competitive, but currently it costs around $30,000/kg.</a:t>
            </a:r>
          </a:p>
          <a:p>
            <a:r>
              <a:rPr lang="en-US" sz="2400" b="0" i="0" dirty="0">
                <a:solidFill>
                  <a:schemeClr val="bg1"/>
                </a:solidFill>
                <a:effectLst/>
                <a:latin typeface="Arial" panose="020B0604020202020204" pitchFamily="34" charset="0"/>
              </a:rPr>
              <a:t>The space environment is hostile; PV panels suffer about 8 times the degradation they would on Earth.</a:t>
            </a:r>
          </a:p>
          <a:p>
            <a:r>
              <a:rPr lang="en-US" sz="2400" b="0" i="0" dirty="0">
                <a:solidFill>
                  <a:schemeClr val="bg1"/>
                </a:solidFill>
                <a:effectLst/>
                <a:latin typeface="Arial" panose="020B0604020202020204" pitchFamily="34" charset="0"/>
              </a:rPr>
              <a:t>The large size and corresponding cost of the receiving station on the ground</a:t>
            </a:r>
            <a:r>
              <a:rPr lang="en-IN" sz="2400" b="0" i="0" dirty="0">
                <a:solidFill>
                  <a:schemeClr val="bg1"/>
                </a:solidFill>
                <a:effectLst/>
                <a:latin typeface="Arial" panose="020B0604020202020204" pitchFamily="34" charset="0"/>
              </a:rPr>
              <a:t>.</a:t>
            </a:r>
          </a:p>
          <a:p>
            <a:r>
              <a:rPr lang="en-US" sz="2400" b="0" i="0" dirty="0">
                <a:solidFill>
                  <a:schemeClr val="bg1"/>
                </a:solidFill>
                <a:effectLst/>
                <a:latin typeface="Arial" panose="020B0604020202020204" pitchFamily="34" charset="0"/>
              </a:rPr>
              <a:t>Energy losses during several phases of conversion from photons to electrons to photons back to electrons</a:t>
            </a:r>
            <a:r>
              <a:rPr lang="en-US" sz="2400" b="0" i="0" dirty="0">
                <a:solidFill>
                  <a:srgbClr val="202122"/>
                </a:solidFill>
                <a:effectLst/>
                <a:latin typeface="Arial" panose="020B0604020202020204" pitchFamily="34" charset="0"/>
              </a:rPr>
              <a:t>.</a:t>
            </a:r>
            <a:endParaRPr lang="en-US" sz="2400" b="0" i="0" dirty="0">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3629480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 calcmode="lin" valueType="num">
                                      <p:cBhvr additive="base">
                                        <p:cTn id="12"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6">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6">
                                            <p:txEl>
                                              <p:pRg st="1" end="1"/>
                                            </p:txEl>
                                          </p:spTgt>
                                        </p:tgtEl>
                                        <p:attrNameLst>
                                          <p:attrName>style.visibility</p:attrName>
                                        </p:attrNameLst>
                                      </p:cBhvr>
                                      <p:to>
                                        <p:strVal val="visible"/>
                                      </p:to>
                                    </p:set>
                                    <p:anim calcmode="lin" valueType="num">
                                      <p:cBhvr additive="base">
                                        <p:cTn id="16" dur="500" fill="hold"/>
                                        <p:tgtEl>
                                          <p:spTgt spid="16">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16">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16">
                                            <p:txEl>
                                              <p:pRg st="2" end="2"/>
                                            </p:txEl>
                                          </p:spTgt>
                                        </p:tgtEl>
                                        <p:attrNameLst>
                                          <p:attrName>style.visibility</p:attrName>
                                        </p:attrNameLst>
                                      </p:cBhvr>
                                      <p:to>
                                        <p:strVal val="visible"/>
                                      </p:to>
                                    </p:set>
                                    <p:anim calcmode="lin" valueType="num">
                                      <p:cBhvr additive="base">
                                        <p:cTn id="20" dur="500" fill="hold"/>
                                        <p:tgtEl>
                                          <p:spTgt spid="16">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6">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6">
                                            <p:txEl>
                                              <p:pRg st="3" end="3"/>
                                            </p:txEl>
                                          </p:spTgt>
                                        </p:tgtEl>
                                        <p:attrNameLst>
                                          <p:attrName>style.visibility</p:attrName>
                                        </p:attrNameLst>
                                      </p:cBhvr>
                                      <p:to>
                                        <p:strVal val="visible"/>
                                      </p:to>
                                    </p:set>
                                    <p:anim calcmode="lin" valueType="num">
                                      <p:cBhvr additive="base">
                                        <p:cTn id="24" dur="500" fill="hold"/>
                                        <p:tgtEl>
                                          <p:spTgt spid="16">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xEl>
                                              <p:pRg st="0" end="0"/>
                                            </p:txEl>
                                          </p:spTgt>
                                        </p:tgtEl>
                                        <p:attrNameLst>
                                          <p:attrName>style.visibility</p:attrName>
                                        </p:attrNameLst>
                                      </p:cBhvr>
                                      <p:to>
                                        <p:strVal val="visible"/>
                                      </p:to>
                                    </p:set>
                                    <p:animEffect transition="in" filter="fade">
                                      <p:cBhvr>
                                        <p:cTn id="30" dur="500"/>
                                        <p:tgtEl>
                                          <p:spTgt spid="17">
                                            <p:txEl>
                                              <p:pRg st="0" end="0"/>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17">
                                            <p:txEl>
                                              <p:pRg st="1" end="1"/>
                                            </p:txEl>
                                          </p:spTgt>
                                        </p:tgtEl>
                                        <p:attrNameLst>
                                          <p:attrName>style.visibility</p:attrName>
                                        </p:attrNameLst>
                                      </p:cBhvr>
                                      <p:to>
                                        <p:strVal val="visible"/>
                                      </p:to>
                                    </p:set>
                                    <p:animEffect transition="in" filter="fade">
                                      <p:cBhvr>
                                        <p:cTn id="33" dur="500"/>
                                        <p:tgtEl>
                                          <p:spTgt spid="17">
                                            <p:txEl>
                                              <p:pRg st="1" end="1"/>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7">
                                            <p:txEl>
                                              <p:pRg st="2" end="2"/>
                                            </p:txEl>
                                          </p:spTgt>
                                        </p:tgtEl>
                                        <p:attrNameLst>
                                          <p:attrName>style.visibility</p:attrName>
                                        </p:attrNameLst>
                                      </p:cBhvr>
                                      <p:to>
                                        <p:strVal val="visible"/>
                                      </p:to>
                                    </p:set>
                                    <p:animEffect transition="in" filter="fade">
                                      <p:cBhvr>
                                        <p:cTn id="36" dur="500"/>
                                        <p:tgtEl>
                                          <p:spTgt spid="17">
                                            <p:txEl>
                                              <p:pRg st="2" end="2"/>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17">
                                            <p:txEl>
                                              <p:pRg st="3" end="3"/>
                                            </p:txEl>
                                          </p:spTgt>
                                        </p:tgtEl>
                                        <p:attrNameLst>
                                          <p:attrName>style.visibility</p:attrName>
                                        </p:attrNameLst>
                                      </p:cBhvr>
                                      <p:to>
                                        <p:strVal val="visible"/>
                                      </p:to>
                                    </p:set>
                                    <p:animEffect transition="in" filter="fade">
                                      <p:cBhvr>
                                        <p:cTn id="39" dur="500"/>
                                        <p:tgtEl>
                                          <p:spTgt spid="1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0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BBEB1-9AFE-4A6D-ACA9-E6081132E60E}"/>
              </a:ext>
            </a:extLst>
          </p:cNvPr>
          <p:cNvSpPr>
            <a:spLocks noGrp="1"/>
          </p:cNvSpPr>
          <p:nvPr>
            <p:ph type="title"/>
          </p:nvPr>
        </p:nvSpPr>
        <p:spPr>
          <a:xfrm>
            <a:off x="838200" y="365125"/>
            <a:ext cx="10515600" cy="1174115"/>
          </a:xfrm>
        </p:spPr>
        <p:txBody>
          <a:bodyPr/>
          <a:lstStyle/>
          <a:p>
            <a:r>
              <a:rPr lang="en-US" dirty="0">
                <a:solidFill>
                  <a:schemeClr val="bg1"/>
                </a:solidFill>
              </a:rPr>
              <a:t>Future:</a:t>
            </a:r>
            <a:endParaRPr lang="en-IN" dirty="0">
              <a:solidFill>
                <a:schemeClr val="bg1"/>
              </a:solidFill>
            </a:endParaRPr>
          </a:p>
        </p:txBody>
      </p:sp>
      <p:sp>
        <p:nvSpPr>
          <p:cNvPr id="3" name="Content Placeholder 2">
            <a:extLst>
              <a:ext uri="{FF2B5EF4-FFF2-40B4-BE49-F238E27FC236}">
                <a16:creationId xmlns:a16="http://schemas.microsoft.com/office/drawing/2014/main" id="{79830E7D-F4A5-48B7-BC27-78962563651F}"/>
              </a:ext>
            </a:extLst>
          </p:cNvPr>
          <p:cNvSpPr>
            <a:spLocks noGrp="1"/>
          </p:cNvSpPr>
          <p:nvPr>
            <p:ph idx="1"/>
          </p:nvPr>
        </p:nvSpPr>
        <p:spPr>
          <a:xfrm>
            <a:off x="411480" y="1280160"/>
            <a:ext cx="11109960" cy="5334000"/>
          </a:xfrm>
        </p:spPr>
        <p:txBody>
          <a:bodyPr>
            <a:noAutofit/>
          </a:bodyPr>
          <a:lstStyle/>
          <a:p>
            <a:pPr marL="0" indent="0">
              <a:buNone/>
            </a:pPr>
            <a:r>
              <a:rPr lang="en-IN" dirty="0"/>
              <a:t>       </a:t>
            </a:r>
            <a:r>
              <a:rPr lang="en-IN" dirty="0">
                <a:solidFill>
                  <a:schemeClr val="bg1"/>
                </a:solidFill>
              </a:rPr>
              <a:t>You could say that the future is indeed very </a:t>
            </a:r>
            <a:r>
              <a:rPr lang="en-IN" dirty="0"/>
              <a:t>bri</a:t>
            </a:r>
            <a:r>
              <a:rPr lang="en-IN" dirty="0">
                <a:solidFill>
                  <a:schemeClr val="bg1"/>
                </a:solidFill>
              </a:rPr>
              <a:t>ght for Space-based Solar Power. With rapid increase in space techn</a:t>
            </a:r>
            <a:r>
              <a:rPr lang="en-IN" dirty="0"/>
              <a:t>olog</a:t>
            </a:r>
            <a:r>
              <a:rPr lang="en-IN" dirty="0">
                <a:solidFill>
                  <a:schemeClr val="bg1"/>
                </a:solidFill>
              </a:rPr>
              <a:t>y in the last decade and development of different launch system and reus</a:t>
            </a:r>
            <a:r>
              <a:rPr lang="en-IN" dirty="0"/>
              <a:t>able</a:t>
            </a:r>
            <a:r>
              <a:rPr lang="en-IN" dirty="0">
                <a:solidFill>
                  <a:schemeClr val="bg1"/>
                </a:solidFill>
              </a:rPr>
              <a:t> rockets will soon drastically reduce the cost of launchin</a:t>
            </a:r>
            <a:r>
              <a:rPr lang="en-IN" dirty="0"/>
              <a:t>g a </a:t>
            </a:r>
            <a:r>
              <a:rPr lang="en-IN" dirty="0">
                <a:solidFill>
                  <a:schemeClr val="bg1"/>
                </a:solidFill>
              </a:rPr>
              <a:t>satellite</a:t>
            </a:r>
            <a:r>
              <a:rPr lang="en-IN" dirty="0"/>
              <a:t> </a:t>
            </a:r>
            <a:r>
              <a:rPr lang="en-IN" dirty="0">
                <a:solidFill>
                  <a:schemeClr val="bg1"/>
                </a:solidFill>
              </a:rPr>
              <a:t>in </a:t>
            </a:r>
            <a:r>
              <a:rPr lang="en-IN" dirty="0"/>
              <a:t>spa</a:t>
            </a:r>
            <a:r>
              <a:rPr lang="en-IN" dirty="0">
                <a:solidFill>
                  <a:schemeClr val="bg1"/>
                </a:solidFill>
              </a:rPr>
              <a:t>ce, one of the biggest hurdle for SBSP. </a:t>
            </a:r>
            <a:r>
              <a:rPr lang="en-US" b="0" i="0" dirty="0">
                <a:solidFill>
                  <a:schemeClr val="bg1"/>
                </a:solidFill>
                <a:effectLst/>
                <a:latin typeface="proxima-nova"/>
              </a:rPr>
              <a:t>SBSP’s ability to provide clean, </a:t>
            </a:r>
            <a:r>
              <a:rPr lang="en-US" b="0" i="0" dirty="0">
                <a:effectLst/>
                <a:latin typeface="proxima-nova"/>
              </a:rPr>
              <a:t>reliable pow</a:t>
            </a:r>
            <a:r>
              <a:rPr lang="en-US" b="0" i="0" dirty="0">
                <a:solidFill>
                  <a:schemeClr val="bg1"/>
                </a:solidFill>
                <a:effectLst/>
                <a:latin typeface="proxima-nova"/>
              </a:rPr>
              <a:t>er for the planet 24/7 at a cheaper cost than any other energy source is real. It will take decades of investment, building, testing, and successful implementation before the system can begin to recoup its initial costs. With various nations actively pursing SBSP, it might not be too far away when entire cities are powered by energy transmitted from space. But for this to happen the super-powers of the world will need to work </a:t>
            </a:r>
            <a:r>
              <a:rPr lang="en-US" dirty="0">
                <a:solidFill>
                  <a:schemeClr val="bg1"/>
                </a:solidFill>
                <a:latin typeface="proxima-nova"/>
              </a:rPr>
              <a:t>together to over come the technological and logistical hurdles and ensure for a greener and brighter future for humanity.</a:t>
            </a:r>
            <a:endParaRPr lang="en-IN" dirty="0">
              <a:solidFill>
                <a:schemeClr val="bg1"/>
              </a:solidFill>
            </a:endParaRPr>
          </a:p>
        </p:txBody>
      </p:sp>
    </p:spTree>
    <p:extLst>
      <p:ext uri="{BB962C8B-B14F-4D97-AF65-F5344CB8AC3E}">
        <p14:creationId xmlns:p14="http://schemas.microsoft.com/office/powerpoint/2010/main" val="3987359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FF4FE-E8B1-479D-9730-9279B05DE5B2}"/>
              </a:ext>
            </a:extLst>
          </p:cNvPr>
          <p:cNvSpPr>
            <a:spLocks noGrp="1"/>
          </p:cNvSpPr>
          <p:nvPr>
            <p:ph type="title"/>
          </p:nvPr>
        </p:nvSpPr>
        <p:spPr/>
        <p:txBody>
          <a:bodyPr/>
          <a:lstStyle/>
          <a:p>
            <a:r>
              <a:rPr lang="en-IN" dirty="0">
                <a:solidFill>
                  <a:schemeClr val="bg1"/>
                </a:solidFill>
              </a:rPr>
              <a:t>Conclusion:</a:t>
            </a:r>
          </a:p>
        </p:txBody>
      </p:sp>
      <p:sp>
        <p:nvSpPr>
          <p:cNvPr id="3" name="Content Placeholder 2">
            <a:extLst>
              <a:ext uri="{FF2B5EF4-FFF2-40B4-BE49-F238E27FC236}">
                <a16:creationId xmlns:a16="http://schemas.microsoft.com/office/drawing/2014/main" id="{27378AA0-5BAE-443E-95C7-8D2DE7D7BB08}"/>
              </a:ext>
            </a:extLst>
          </p:cNvPr>
          <p:cNvSpPr>
            <a:spLocks noGrp="1"/>
          </p:cNvSpPr>
          <p:nvPr>
            <p:ph idx="1"/>
          </p:nvPr>
        </p:nvSpPr>
        <p:spPr/>
        <p:txBody>
          <a:bodyPr/>
          <a:lstStyle/>
          <a:p>
            <a:pPr marL="0" indent="0">
              <a:buNone/>
            </a:pPr>
            <a:r>
              <a:rPr lang="en-US" dirty="0">
                <a:solidFill>
                  <a:schemeClr val="bg1"/>
                </a:solidFill>
              </a:rPr>
              <a:t>Space Based Solar Power is not just science fiction or a fairy tail anymore. It has the potential to provide clean, safe, cheap and almost never ending energy source for the Human Civilization, but with the current technology it might still take a few more decades for it be implemented at a commercial scale, and who knows maybe by then we will discover/develop some other cheaper and safer source of energy. But one thing is certain, this technology will certainly revolutionize the way our civilization collects energy at a larger scale.</a:t>
            </a:r>
            <a:endParaRPr lang="en-IN" dirty="0">
              <a:solidFill>
                <a:schemeClr val="bg1"/>
              </a:solidFill>
            </a:endParaRPr>
          </a:p>
        </p:txBody>
      </p:sp>
    </p:spTree>
    <p:extLst>
      <p:ext uri="{BB962C8B-B14F-4D97-AF65-F5344CB8AC3E}">
        <p14:creationId xmlns:p14="http://schemas.microsoft.com/office/powerpoint/2010/main" val="37423495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93E5E-B6E3-43F6-809A-24D121C1CD35}"/>
              </a:ext>
            </a:extLst>
          </p:cNvPr>
          <p:cNvSpPr>
            <a:spLocks noGrp="1"/>
          </p:cNvSpPr>
          <p:nvPr>
            <p:ph type="title"/>
          </p:nvPr>
        </p:nvSpPr>
        <p:spPr/>
        <p:txBody>
          <a:bodyPr/>
          <a:lstStyle/>
          <a:p>
            <a:r>
              <a:rPr lang="en-US" dirty="0">
                <a:solidFill>
                  <a:schemeClr val="bg1"/>
                </a:solidFill>
              </a:rPr>
              <a:t>References:</a:t>
            </a:r>
            <a:endParaRPr lang="en-IN" dirty="0">
              <a:solidFill>
                <a:schemeClr val="bg1"/>
              </a:solidFill>
            </a:endParaRPr>
          </a:p>
        </p:txBody>
      </p:sp>
      <p:sp>
        <p:nvSpPr>
          <p:cNvPr id="3" name="Content Placeholder 2">
            <a:extLst>
              <a:ext uri="{FF2B5EF4-FFF2-40B4-BE49-F238E27FC236}">
                <a16:creationId xmlns:a16="http://schemas.microsoft.com/office/drawing/2014/main" id="{51995ED7-8A49-4D93-833A-7C780BD8C542}"/>
              </a:ext>
            </a:extLst>
          </p:cNvPr>
          <p:cNvSpPr>
            <a:spLocks noGrp="1"/>
          </p:cNvSpPr>
          <p:nvPr>
            <p:ph idx="1"/>
          </p:nvPr>
        </p:nvSpPr>
        <p:spPr>
          <a:xfrm>
            <a:off x="838200" y="1459684"/>
            <a:ext cx="10515600" cy="4717279"/>
          </a:xfrm>
        </p:spPr>
        <p:txBody>
          <a:bodyPr/>
          <a:lstStyle/>
          <a:p>
            <a:pPr marL="0" indent="0">
              <a:buNone/>
            </a:pPr>
            <a:endParaRPr lang="en-IN"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223522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323BC-7BCB-4D26-B267-562BC4EC6F1E}"/>
              </a:ext>
            </a:extLst>
          </p:cNvPr>
          <p:cNvSpPr>
            <a:spLocks noGrp="1"/>
          </p:cNvSpPr>
          <p:nvPr>
            <p:ph type="title"/>
          </p:nvPr>
        </p:nvSpPr>
        <p:spPr/>
        <p:txBody>
          <a:bodyPr/>
          <a:lstStyle/>
          <a:p>
            <a:r>
              <a:rPr lang="en-US" dirty="0">
                <a:solidFill>
                  <a:schemeClr val="bg1"/>
                </a:solidFill>
              </a:rPr>
              <a:t>Contents:</a:t>
            </a:r>
            <a:endParaRPr lang="en-IN" dirty="0">
              <a:solidFill>
                <a:schemeClr val="bg1"/>
              </a:solidFill>
            </a:endParaRPr>
          </a:p>
        </p:txBody>
      </p:sp>
      <p:sp>
        <p:nvSpPr>
          <p:cNvPr id="3" name="Content Placeholder 2">
            <a:extLst>
              <a:ext uri="{FF2B5EF4-FFF2-40B4-BE49-F238E27FC236}">
                <a16:creationId xmlns:a16="http://schemas.microsoft.com/office/drawing/2014/main" id="{6B0FE69F-6B1F-4873-B3DA-6EED7AB4A9A1}"/>
              </a:ext>
            </a:extLst>
          </p:cNvPr>
          <p:cNvSpPr>
            <a:spLocks noGrp="1"/>
          </p:cNvSpPr>
          <p:nvPr>
            <p:ph idx="1"/>
          </p:nvPr>
        </p:nvSpPr>
        <p:spPr/>
        <p:txBody>
          <a:bodyPr/>
          <a:lstStyle/>
          <a:p>
            <a:r>
              <a:rPr lang="en-US" dirty="0">
                <a:solidFill>
                  <a:schemeClr val="bg1"/>
                </a:solidFill>
              </a:rPr>
              <a:t>Introduction.</a:t>
            </a:r>
          </a:p>
          <a:p>
            <a:r>
              <a:rPr lang="en-US" dirty="0">
                <a:solidFill>
                  <a:schemeClr val="bg1"/>
                </a:solidFill>
              </a:rPr>
              <a:t>Developments.</a:t>
            </a:r>
          </a:p>
          <a:p>
            <a:r>
              <a:rPr lang="en-US" dirty="0">
                <a:solidFill>
                  <a:schemeClr val="bg1"/>
                </a:solidFill>
              </a:rPr>
              <a:t>Types.</a:t>
            </a:r>
          </a:p>
          <a:p>
            <a:r>
              <a:rPr lang="en-US" dirty="0">
                <a:solidFill>
                  <a:schemeClr val="bg1"/>
                </a:solidFill>
              </a:rPr>
              <a:t>Working.</a:t>
            </a:r>
          </a:p>
          <a:p>
            <a:r>
              <a:rPr lang="en-US" dirty="0">
                <a:solidFill>
                  <a:schemeClr val="bg1"/>
                </a:solidFill>
              </a:rPr>
              <a:t> Pros And Cons.</a:t>
            </a:r>
          </a:p>
          <a:p>
            <a:r>
              <a:rPr lang="en-US" dirty="0">
                <a:solidFill>
                  <a:schemeClr val="bg1"/>
                </a:solidFill>
              </a:rPr>
              <a:t>Future.</a:t>
            </a:r>
          </a:p>
          <a:p>
            <a:r>
              <a:rPr lang="en-US" dirty="0">
                <a:solidFill>
                  <a:schemeClr val="bg1"/>
                </a:solidFill>
              </a:rPr>
              <a:t>Conclusion.</a:t>
            </a:r>
          </a:p>
        </p:txBody>
      </p:sp>
    </p:spTree>
    <p:extLst>
      <p:ext uri="{BB962C8B-B14F-4D97-AF65-F5344CB8AC3E}">
        <p14:creationId xmlns:p14="http://schemas.microsoft.com/office/powerpoint/2010/main" val="314855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 calcmode="lin" valueType="num">
                                      <p:cBhvr additive="base">
                                        <p:cTn id="2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 calcmode="lin" valueType="num">
                                      <p:cBhvr additive="base">
                                        <p:cTn id="2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 calcmode="lin" valueType="num">
                                      <p:cBhvr additive="base">
                                        <p:cTn id="3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 calcmode="lin" valueType="num">
                                      <p:cBhvr additive="base">
                                        <p:cTn id="36"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5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A4833-D346-42A1-AAA4-CEA3B28934DD}"/>
              </a:ext>
            </a:extLst>
          </p:cNvPr>
          <p:cNvSpPr>
            <a:spLocks noGrp="1"/>
          </p:cNvSpPr>
          <p:nvPr>
            <p:ph type="title"/>
          </p:nvPr>
        </p:nvSpPr>
        <p:spPr>
          <a:xfrm>
            <a:off x="838200" y="365126"/>
            <a:ext cx="10515600" cy="1084852"/>
          </a:xfrm>
        </p:spPr>
        <p:txBody>
          <a:bodyPr/>
          <a:lstStyle/>
          <a:p>
            <a:r>
              <a:rPr lang="en-US" dirty="0">
                <a:solidFill>
                  <a:schemeClr val="bg1"/>
                </a:solidFill>
              </a:rPr>
              <a:t>Introduction:</a:t>
            </a:r>
            <a:endParaRPr lang="en-IN" dirty="0">
              <a:solidFill>
                <a:schemeClr val="bg1"/>
              </a:solidFill>
            </a:endParaRPr>
          </a:p>
        </p:txBody>
      </p:sp>
      <p:sp>
        <p:nvSpPr>
          <p:cNvPr id="3" name="Content Placeholder 2">
            <a:extLst>
              <a:ext uri="{FF2B5EF4-FFF2-40B4-BE49-F238E27FC236}">
                <a16:creationId xmlns:a16="http://schemas.microsoft.com/office/drawing/2014/main" id="{E0103500-C74D-4D1D-8347-A7C8D083618B}"/>
              </a:ext>
            </a:extLst>
          </p:cNvPr>
          <p:cNvSpPr>
            <a:spLocks noGrp="1"/>
          </p:cNvSpPr>
          <p:nvPr>
            <p:ph idx="1"/>
          </p:nvPr>
        </p:nvSpPr>
        <p:spPr>
          <a:xfrm>
            <a:off x="838200" y="1410789"/>
            <a:ext cx="10515600" cy="4766174"/>
          </a:xfrm>
        </p:spPr>
        <p:txBody>
          <a:bodyPr>
            <a:normAutofit lnSpcReduction="10000"/>
          </a:bodyPr>
          <a:lstStyle/>
          <a:p>
            <a:pPr marL="0" indent="0">
              <a:buNone/>
            </a:pPr>
            <a:r>
              <a:rPr lang="en-US" dirty="0">
                <a:solidFill>
                  <a:schemeClr val="bg1"/>
                </a:solidFill>
              </a:rPr>
              <a:t>Space-based solar power(SBSP) is the concept of collecting solar power in outer space </a:t>
            </a:r>
            <a:r>
              <a:rPr lang="en-US" dirty="0"/>
              <a:t>and distributing it</a:t>
            </a:r>
            <a:r>
              <a:rPr lang="en-US" dirty="0">
                <a:solidFill>
                  <a:schemeClr val="bg1"/>
                </a:solidFill>
              </a:rPr>
              <a:t> for use on Earth. Potential advantages of collecting solar </a:t>
            </a:r>
            <a:r>
              <a:rPr lang="en-US" dirty="0"/>
              <a:t>energy in space</a:t>
            </a:r>
            <a:r>
              <a:rPr lang="en-US" dirty="0">
                <a:solidFill>
                  <a:schemeClr val="bg1"/>
                </a:solidFill>
              </a:rPr>
              <a:t> include a higher collection rate  and longer collection </a:t>
            </a:r>
            <a:r>
              <a:rPr lang="en-US" dirty="0"/>
              <a:t>period due lack of </a:t>
            </a:r>
            <a:r>
              <a:rPr lang="en-US" dirty="0">
                <a:solidFill>
                  <a:schemeClr val="bg1"/>
                </a:solidFill>
              </a:rPr>
              <a:t>diffusing atmosphere and the possibility of </a:t>
            </a:r>
            <a:r>
              <a:rPr lang="en-US" dirty="0"/>
              <a:t>placing the collector satellite</a:t>
            </a:r>
            <a:r>
              <a:rPr lang="en-US" dirty="0">
                <a:solidFill>
                  <a:schemeClr val="bg1"/>
                </a:solidFill>
              </a:rPr>
              <a:t> in an orbit where there is no night. Around </a:t>
            </a:r>
            <a:r>
              <a:rPr lang="en-US" dirty="0"/>
              <a:t>55-60% of solar energy</a:t>
            </a:r>
            <a:r>
              <a:rPr lang="en-US" dirty="0">
                <a:solidFill>
                  <a:schemeClr val="bg1"/>
                </a:solidFill>
              </a:rPr>
              <a:t> is lost on its way through Earth’s atmosphere </a:t>
            </a:r>
            <a:r>
              <a:rPr lang="en-US" dirty="0"/>
              <a:t>due to effects of reflection</a:t>
            </a:r>
            <a:r>
              <a:rPr lang="en-US" dirty="0">
                <a:solidFill>
                  <a:schemeClr val="bg1"/>
                </a:solidFill>
              </a:rPr>
              <a:t> and absorption. SBSP converts sunlight to </a:t>
            </a:r>
            <a:r>
              <a:rPr lang="en-US" dirty="0"/>
              <a:t>microwaves outside the </a:t>
            </a:r>
            <a:r>
              <a:rPr lang="en-US" dirty="0">
                <a:solidFill>
                  <a:schemeClr val="bg1"/>
                </a:solidFill>
              </a:rPr>
              <a:t>atmosphere, thus avoiding the general losses occurred </a:t>
            </a:r>
            <a:r>
              <a:rPr lang="en-US" dirty="0"/>
              <a:t>due to atmo</a:t>
            </a:r>
            <a:r>
              <a:rPr lang="en-US" dirty="0">
                <a:solidFill>
                  <a:schemeClr val="bg1"/>
                </a:solidFill>
              </a:rPr>
              <a:t>sphere</a:t>
            </a:r>
            <a:r>
              <a:rPr lang="en-US" dirty="0"/>
              <a:t> </a:t>
            </a:r>
            <a:r>
              <a:rPr lang="en-US" dirty="0">
                <a:solidFill>
                  <a:schemeClr val="bg1"/>
                </a:solidFill>
              </a:rPr>
              <a:t>and down time caused by Earth’s rotation, but  at a great cost due to the expense of launching materials into orbit. SBSP is considered a form of  green or renewable energy. It is currently being pursued by Japan, China, Russia, UK, and US.</a:t>
            </a:r>
            <a:endParaRPr lang="en-IN" dirty="0">
              <a:solidFill>
                <a:schemeClr val="bg1"/>
              </a:solidFill>
            </a:endParaRPr>
          </a:p>
        </p:txBody>
      </p:sp>
    </p:spTree>
    <p:extLst>
      <p:ext uri="{BB962C8B-B14F-4D97-AF65-F5344CB8AC3E}">
        <p14:creationId xmlns:p14="http://schemas.microsoft.com/office/powerpoint/2010/main" val="980339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975308-7041-4C56-9527-ADE703D1B906}"/>
              </a:ext>
            </a:extLst>
          </p:cNvPr>
          <p:cNvSpPr>
            <a:spLocks noGrp="1"/>
          </p:cNvSpPr>
          <p:nvPr>
            <p:ph type="title"/>
          </p:nvPr>
        </p:nvSpPr>
        <p:spPr>
          <a:xfrm>
            <a:off x="304800" y="365125"/>
            <a:ext cx="11049000" cy="1006475"/>
          </a:xfrm>
        </p:spPr>
        <p:txBody>
          <a:bodyPr/>
          <a:lstStyle/>
          <a:p>
            <a:r>
              <a:rPr lang="en-IN" dirty="0">
                <a:solidFill>
                  <a:schemeClr val="bg1"/>
                </a:solidFill>
              </a:rPr>
              <a:t>Developments:</a:t>
            </a:r>
          </a:p>
        </p:txBody>
      </p:sp>
      <p:sp>
        <p:nvSpPr>
          <p:cNvPr id="5" name="Content Placeholder 4">
            <a:extLst>
              <a:ext uri="{FF2B5EF4-FFF2-40B4-BE49-F238E27FC236}">
                <a16:creationId xmlns:a16="http://schemas.microsoft.com/office/drawing/2014/main" id="{C15563A4-257F-4D69-AA2A-4A65566BA24A}"/>
              </a:ext>
            </a:extLst>
          </p:cNvPr>
          <p:cNvSpPr>
            <a:spLocks noGrp="1"/>
          </p:cNvSpPr>
          <p:nvPr>
            <p:ph idx="1"/>
          </p:nvPr>
        </p:nvSpPr>
        <p:spPr>
          <a:xfrm>
            <a:off x="304800" y="1106905"/>
            <a:ext cx="11614483" cy="5614737"/>
          </a:xfrm>
        </p:spPr>
        <p:txBody>
          <a:bodyPr>
            <a:normAutofit lnSpcReduction="10000"/>
          </a:bodyPr>
          <a:lstStyle/>
          <a:p>
            <a:r>
              <a:rPr lang="en-US" dirty="0">
                <a:solidFill>
                  <a:schemeClr val="bg1"/>
                </a:solidFill>
              </a:rPr>
              <a:t>This concept was first described by science fiction story writer, Isaac Asimov, in his short story titled “Reason” in the year 1941.</a:t>
            </a:r>
          </a:p>
          <a:p>
            <a:r>
              <a:rPr lang="en-IN" dirty="0">
                <a:solidFill>
                  <a:schemeClr val="bg1"/>
                </a:solidFill>
              </a:rPr>
              <a:t>In 1968, Peter Glaser introduces a practical model of SBSP with a square mile of solar collectors in high geosynchronous orbit and microwave transmission. He is granted a patent by the US govt in 1973.</a:t>
            </a:r>
          </a:p>
          <a:p>
            <a:r>
              <a:rPr lang="en-IN" dirty="0">
                <a:solidFill>
                  <a:schemeClr val="bg1"/>
                </a:solidFill>
              </a:rPr>
              <a:t>1995-97: NASA conducts a “Fresh Look” study to look for feasibility of SBSP but it was determined not viable with the current technology.</a:t>
            </a:r>
          </a:p>
          <a:p>
            <a:r>
              <a:rPr lang="en-IN" dirty="0">
                <a:solidFill>
                  <a:schemeClr val="bg1"/>
                </a:solidFill>
              </a:rPr>
              <a:t>1998: Japan’s space agency begins developing SBSP, a program which is still  going on to the present day.</a:t>
            </a:r>
          </a:p>
          <a:p>
            <a:r>
              <a:rPr lang="en-IN" dirty="0">
                <a:solidFill>
                  <a:schemeClr val="bg1"/>
                </a:solidFill>
              </a:rPr>
              <a:t>1999: NASA’s Space Solar Power Exploratory Research and Technology program(SERT) begins.</a:t>
            </a:r>
          </a:p>
          <a:p>
            <a:r>
              <a:rPr lang="en-IN" dirty="0">
                <a:solidFill>
                  <a:schemeClr val="bg1"/>
                </a:solidFill>
              </a:rPr>
              <a:t>2000: NASA chief testifies in the US House of Representatives saying large scale SBSP could be possible in a few decades with developments in current space technology. This attains international interest in SBSP technology.</a:t>
            </a:r>
          </a:p>
          <a:p>
            <a:endParaRPr lang="en-IN" dirty="0">
              <a:solidFill>
                <a:schemeClr val="bg1"/>
              </a:solidFill>
            </a:endParaRPr>
          </a:p>
        </p:txBody>
      </p:sp>
    </p:spTree>
    <p:extLst>
      <p:ext uri="{BB962C8B-B14F-4D97-AF65-F5344CB8AC3E}">
        <p14:creationId xmlns:p14="http://schemas.microsoft.com/office/powerpoint/2010/main" val="1673375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 calcmode="lin" valueType="num">
                                      <p:cBhvr>
                                        <p:cTn id="17"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18"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19" dur="500"/>
                                        <p:tgtEl>
                                          <p:spTgt spid="5">
                                            <p:txEl>
                                              <p:pRg st="1" end="1"/>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 calcmode="lin" valueType="num">
                                      <p:cBhvr>
                                        <p:cTn id="22"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3"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4" dur="500"/>
                                        <p:tgtEl>
                                          <p:spTgt spid="5">
                                            <p:txEl>
                                              <p:pRg st="2" end="2"/>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anim calcmode="lin" valueType="num">
                                      <p:cBhvr>
                                        <p:cTn id="27" dur="500" fill="hold"/>
                                        <p:tgtEl>
                                          <p:spTgt spid="5">
                                            <p:txEl>
                                              <p:pRg st="3" end="3"/>
                                            </p:txEl>
                                          </p:spTgt>
                                        </p:tgtEl>
                                        <p:attrNameLst>
                                          <p:attrName>ppt_w</p:attrName>
                                        </p:attrNameLst>
                                      </p:cBhvr>
                                      <p:tavLst>
                                        <p:tav tm="0">
                                          <p:val>
                                            <p:fltVal val="0"/>
                                          </p:val>
                                        </p:tav>
                                        <p:tav tm="100000">
                                          <p:val>
                                            <p:strVal val="#ppt_w"/>
                                          </p:val>
                                        </p:tav>
                                      </p:tavLst>
                                    </p:anim>
                                    <p:anim calcmode="lin" valueType="num">
                                      <p:cBhvr>
                                        <p:cTn id="28" dur="500" fill="hold"/>
                                        <p:tgtEl>
                                          <p:spTgt spid="5">
                                            <p:txEl>
                                              <p:pRg st="3" end="3"/>
                                            </p:txEl>
                                          </p:spTgt>
                                        </p:tgtEl>
                                        <p:attrNameLst>
                                          <p:attrName>ppt_h</p:attrName>
                                        </p:attrNameLst>
                                      </p:cBhvr>
                                      <p:tavLst>
                                        <p:tav tm="0">
                                          <p:val>
                                            <p:fltVal val="0"/>
                                          </p:val>
                                        </p:tav>
                                        <p:tav tm="100000">
                                          <p:val>
                                            <p:strVal val="#ppt_h"/>
                                          </p:val>
                                        </p:tav>
                                      </p:tavLst>
                                    </p:anim>
                                    <p:animEffect transition="in" filter="fade">
                                      <p:cBhvr>
                                        <p:cTn id="29" dur="500"/>
                                        <p:tgtEl>
                                          <p:spTgt spid="5">
                                            <p:txEl>
                                              <p:pRg st="3" end="3"/>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5">
                                            <p:txEl>
                                              <p:pRg st="4" end="4"/>
                                            </p:txEl>
                                          </p:spTgt>
                                        </p:tgtEl>
                                        <p:attrNameLst>
                                          <p:attrName>style.visibility</p:attrName>
                                        </p:attrNameLst>
                                      </p:cBhvr>
                                      <p:to>
                                        <p:strVal val="visible"/>
                                      </p:to>
                                    </p:set>
                                    <p:anim calcmode="lin" valueType="num">
                                      <p:cBhvr>
                                        <p:cTn id="32"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33"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34" dur="500"/>
                                        <p:tgtEl>
                                          <p:spTgt spid="5">
                                            <p:txEl>
                                              <p:pRg st="4" end="4"/>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p:cTn id="37" dur="500" fill="hold"/>
                                        <p:tgtEl>
                                          <p:spTgt spid="5">
                                            <p:txEl>
                                              <p:pRg st="5" end="5"/>
                                            </p:txEl>
                                          </p:spTgt>
                                        </p:tgtEl>
                                        <p:attrNameLst>
                                          <p:attrName>ppt_w</p:attrName>
                                        </p:attrNameLst>
                                      </p:cBhvr>
                                      <p:tavLst>
                                        <p:tav tm="0">
                                          <p:val>
                                            <p:fltVal val="0"/>
                                          </p:val>
                                        </p:tav>
                                        <p:tav tm="100000">
                                          <p:val>
                                            <p:strVal val="#ppt_w"/>
                                          </p:val>
                                        </p:tav>
                                      </p:tavLst>
                                    </p:anim>
                                    <p:anim calcmode="lin" valueType="num">
                                      <p:cBhvr>
                                        <p:cTn id="38" dur="500" fill="hold"/>
                                        <p:tgtEl>
                                          <p:spTgt spid="5">
                                            <p:txEl>
                                              <p:pRg st="5" end="5"/>
                                            </p:txEl>
                                          </p:spTgt>
                                        </p:tgtEl>
                                        <p:attrNameLst>
                                          <p:attrName>ppt_h</p:attrName>
                                        </p:attrNameLst>
                                      </p:cBhvr>
                                      <p:tavLst>
                                        <p:tav tm="0">
                                          <p:val>
                                            <p:fltVal val="0"/>
                                          </p:val>
                                        </p:tav>
                                        <p:tav tm="100000">
                                          <p:val>
                                            <p:strVal val="#ppt_h"/>
                                          </p:val>
                                        </p:tav>
                                      </p:tavLst>
                                    </p:anim>
                                    <p:animEffect transition="in" filter="fade">
                                      <p:cBhvr>
                                        <p:cTn id="39"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643A39-96BE-4198-B577-2CE99FFB1B47}"/>
              </a:ext>
            </a:extLst>
          </p:cNvPr>
          <p:cNvSpPr>
            <a:spLocks noGrp="1"/>
          </p:cNvSpPr>
          <p:nvPr>
            <p:ph idx="1"/>
          </p:nvPr>
        </p:nvSpPr>
        <p:spPr>
          <a:xfrm>
            <a:off x="288758" y="204537"/>
            <a:ext cx="11614483" cy="6448926"/>
          </a:xfrm>
        </p:spPr>
        <p:txBody>
          <a:bodyPr>
            <a:normAutofit fontScale="92500"/>
          </a:bodyPr>
          <a:lstStyle/>
          <a:p>
            <a:r>
              <a:rPr lang="en-IN" dirty="0">
                <a:solidFill>
                  <a:schemeClr val="bg1"/>
                </a:solidFill>
              </a:rPr>
              <a:t>2003: European Space Agency looks into feasibility of SBSP.</a:t>
            </a:r>
          </a:p>
          <a:p>
            <a:r>
              <a:rPr lang="en-IN" dirty="0">
                <a:solidFill>
                  <a:schemeClr val="bg1"/>
                </a:solidFill>
              </a:rPr>
              <a:t>2007:The US National Security Space Office issues a report stating they intent to collect solar energy from space for use on Earth to lower their dependence on Middle East and Oil. They allocate $10 Billion for a demo plant which would be operational in 10 years.</a:t>
            </a:r>
          </a:p>
          <a:p>
            <a:r>
              <a:rPr lang="en-IN" dirty="0">
                <a:solidFill>
                  <a:schemeClr val="bg1"/>
                </a:solidFill>
              </a:rPr>
              <a:t>2010: ISRO and US National Space Society begin a forum called Kalam-NSS to jointly research on SBSP system and look for a practical model.</a:t>
            </a:r>
          </a:p>
          <a:p>
            <a:r>
              <a:rPr lang="en-IN" dirty="0">
                <a:solidFill>
                  <a:schemeClr val="bg1"/>
                </a:solidFill>
              </a:rPr>
              <a:t>2015: The Space Solar Power Initiative is established between Caltech and Northrop Grumman Corporation with an estimated investment of $17.5 million for a period of 3 years for development of a SBSP system.</a:t>
            </a:r>
          </a:p>
          <a:p>
            <a:r>
              <a:rPr lang="en-IN" dirty="0">
                <a:solidFill>
                  <a:schemeClr val="bg1"/>
                </a:solidFill>
              </a:rPr>
              <a:t>2015: Japan Space Agency announced on 12 March 2015 that they successfully wirelessly beamed 1.8 kilowatts over 55 meters to a small receiver by converting electricity to microwaves and then back to electricity with pin-point accuracy.</a:t>
            </a:r>
          </a:p>
          <a:p>
            <a:r>
              <a:rPr lang="en-IN" dirty="0">
                <a:solidFill>
                  <a:schemeClr val="bg1"/>
                </a:solidFill>
              </a:rPr>
              <a:t>2020: US Naval Research Laboratory launches test satellite and successfully transmits and converts microwave beams into electricity, demonstrating the practicality of SBSP.</a:t>
            </a:r>
          </a:p>
          <a:p>
            <a:endParaRPr lang="en-IN" dirty="0">
              <a:solidFill>
                <a:schemeClr val="bg1"/>
              </a:solidFill>
            </a:endParaRPr>
          </a:p>
        </p:txBody>
      </p:sp>
    </p:spTree>
    <p:extLst>
      <p:ext uri="{BB962C8B-B14F-4D97-AF65-F5344CB8AC3E}">
        <p14:creationId xmlns:p14="http://schemas.microsoft.com/office/powerpoint/2010/main" val="960257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down)">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7630354C-B9B0-4E6F-87E9-48ACEC08B63E}"/>
              </a:ext>
            </a:extLst>
          </p:cNvPr>
          <p:cNvSpPr>
            <a:spLocks noGrp="1"/>
          </p:cNvSpPr>
          <p:nvPr>
            <p:ph type="title"/>
          </p:nvPr>
        </p:nvSpPr>
        <p:spPr>
          <a:xfrm>
            <a:off x="577050" y="396410"/>
            <a:ext cx="10515600" cy="823913"/>
          </a:xfrm>
        </p:spPr>
        <p:txBody>
          <a:bodyPr/>
          <a:lstStyle/>
          <a:p>
            <a:r>
              <a:rPr lang="en-IN" dirty="0">
                <a:solidFill>
                  <a:schemeClr val="bg1"/>
                </a:solidFill>
              </a:rPr>
              <a:t>Types:</a:t>
            </a:r>
          </a:p>
        </p:txBody>
      </p:sp>
      <p:sp>
        <p:nvSpPr>
          <p:cNvPr id="30" name="Text Placeholder 29">
            <a:extLst>
              <a:ext uri="{FF2B5EF4-FFF2-40B4-BE49-F238E27FC236}">
                <a16:creationId xmlns:a16="http://schemas.microsoft.com/office/drawing/2014/main" id="{9833926A-F5D0-4D0F-900B-5698B8D849FF}"/>
              </a:ext>
            </a:extLst>
          </p:cNvPr>
          <p:cNvSpPr>
            <a:spLocks noGrp="1"/>
          </p:cNvSpPr>
          <p:nvPr>
            <p:ph type="body" idx="1"/>
          </p:nvPr>
        </p:nvSpPr>
        <p:spPr>
          <a:xfrm>
            <a:off x="443884" y="1681163"/>
            <a:ext cx="5553692" cy="823912"/>
          </a:xfrm>
        </p:spPr>
        <p:txBody>
          <a:bodyPr/>
          <a:lstStyle/>
          <a:p>
            <a:r>
              <a:rPr lang="en-IN" dirty="0">
                <a:solidFill>
                  <a:schemeClr val="bg1"/>
                </a:solidFill>
              </a:rPr>
              <a:t>Type 1: Microwave </a:t>
            </a:r>
            <a:r>
              <a:rPr lang="en-IN" dirty="0" err="1">
                <a:solidFill>
                  <a:schemeClr val="bg1"/>
                </a:solidFill>
              </a:rPr>
              <a:t>Trasmitting</a:t>
            </a:r>
            <a:r>
              <a:rPr lang="en-IN" dirty="0">
                <a:solidFill>
                  <a:schemeClr val="bg1"/>
                </a:solidFill>
              </a:rPr>
              <a:t> Satellite.</a:t>
            </a:r>
          </a:p>
        </p:txBody>
      </p:sp>
      <p:pic>
        <p:nvPicPr>
          <p:cNvPr id="38" name="Content Placeholder 37">
            <a:extLst>
              <a:ext uri="{FF2B5EF4-FFF2-40B4-BE49-F238E27FC236}">
                <a16:creationId xmlns:a16="http://schemas.microsoft.com/office/drawing/2014/main" id="{D92ABAA6-5633-47D1-9A74-14DA739E84EC}"/>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77050" y="2585985"/>
            <a:ext cx="5420526" cy="3522768"/>
          </a:xfrm>
        </p:spPr>
      </p:pic>
      <p:sp>
        <p:nvSpPr>
          <p:cNvPr id="34" name="Text Placeholder 33">
            <a:extLst>
              <a:ext uri="{FF2B5EF4-FFF2-40B4-BE49-F238E27FC236}">
                <a16:creationId xmlns:a16="http://schemas.microsoft.com/office/drawing/2014/main" id="{376B9136-FE2B-46D8-B75B-27A8CADDFE8F}"/>
              </a:ext>
            </a:extLst>
          </p:cNvPr>
          <p:cNvSpPr>
            <a:spLocks noGrp="1"/>
          </p:cNvSpPr>
          <p:nvPr>
            <p:ph type="body" sz="quarter" idx="3"/>
          </p:nvPr>
        </p:nvSpPr>
        <p:spPr/>
        <p:txBody>
          <a:bodyPr/>
          <a:lstStyle/>
          <a:p>
            <a:r>
              <a:rPr lang="en-IN" dirty="0">
                <a:solidFill>
                  <a:schemeClr val="bg1"/>
                </a:solidFill>
              </a:rPr>
              <a:t>Type 2: Laser </a:t>
            </a:r>
            <a:r>
              <a:rPr lang="en-IN" dirty="0" err="1">
                <a:solidFill>
                  <a:schemeClr val="bg1"/>
                </a:solidFill>
              </a:rPr>
              <a:t>Trasmitting</a:t>
            </a:r>
            <a:r>
              <a:rPr lang="en-IN" dirty="0">
                <a:solidFill>
                  <a:schemeClr val="bg1"/>
                </a:solidFill>
              </a:rPr>
              <a:t> Satellite.</a:t>
            </a:r>
          </a:p>
        </p:txBody>
      </p:sp>
      <p:pic>
        <p:nvPicPr>
          <p:cNvPr id="40" name="Content Placeholder 39">
            <a:extLst>
              <a:ext uri="{FF2B5EF4-FFF2-40B4-BE49-F238E27FC236}">
                <a16:creationId xmlns:a16="http://schemas.microsoft.com/office/drawing/2014/main" id="{86207129-9413-44E7-86DB-0AB0D0B14648}"/>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172200" y="2965915"/>
            <a:ext cx="5183188" cy="2762908"/>
          </a:xfrm>
        </p:spPr>
      </p:pic>
      <p:sp>
        <p:nvSpPr>
          <p:cNvPr id="41" name="TextBox 40">
            <a:extLst>
              <a:ext uri="{FF2B5EF4-FFF2-40B4-BE49-F238E27FC236}">
                <a16:creationId xmlns:a16="http://schemas.microsoft.com/office/drawing/2014/main" id="{09ABAD47-03FB-4A0F-BCE7-F471FB859971}"/>
              </a:ext>
            </a:extLst>
          </p:cNvPr>
          <p:cNvSpPr txBox="1"/>
          <p:nvPr/>
        </p:nvSpPr>
        <p:spPr>
          <a:xfrm>
            <a:off x="443884" y="1384979"/>
            <a:ext cx="3471169" cy="461665"/>
          </a:xfrm>
          <a:prstGeom prst="rect">
            <a:avLst/>
          </a:prstGeom>
          <a:noFill/>
        </p:spPr>
        <p:txBody>
          <a:bodyPr wrap="square" rtlCol="0">
            <a:spAutoFit/>
          </a:bodyPr>
          <a:lstStyle/>
          <a:p>
            <a:r>
              <a:rPr lang="en-IN" sz="2400" dirty="0">
                <a:solidFill>
                  <a:schemeClr val="bg1"/>
                </a:solidFill>
              </a:rPr>
              <a:t>There are of two types:</a:t>
            </a:r>
            <a:endParaRPr lang="en-IN" sz="2400" dirty="0"/>
          </a:p>
        </p:txBody>
      </p:sp>
    </p:spTree>
    <p:extLst>
      <p:ext uri="{BB962C8B-B14F-4D97-AF65-F5344CB8AC3E}">
        <p14:creationId xmlns:p14="http://schemas.microsoft.com/office/powerpoint/2010/main" val="4054399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circle(in)">
                                      <p:cBhvr>
                                        <p:cTn id="7" dur="20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41">
                                            <p:txEl>
                                              <p:pRg st="0" end="0"/>
                                            </p:txEl>
                                          </p:spTgt>
                                        </p:tgtEl>
                                        <p:attrNameLst>
                                          <p:attrName>style.visibility</p:attrName>
                                        </p:attrNameLst>
                                      </p:cBhvr>
                                      <p:to>
                                        <p:strVal val="visible"/>
                                      </p:to>
                                    </p:set>
                                    <p:animEffect transition="in" filter="wheel(1)">
                                      <p:cBhvr>
                                        <p:cTn id="12" dur="2000"/>
                                        <p:tgtEl>
                                          <p:spTgt spid="4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0">
                                            <p:txEl>
                                              <p:pRg st="0" end="0"/>
                                            </p:txEl>
                                          </p:spTgt>
                                        </p:tgtEl>
                                        <p:attrNameLst>
                                          <p:attrName>style.visibility</p:attrName>
                                        </p:attrNameLst>
                                      </p:cBhvr>
                                      <p:to>
                                        <p:strVal val="visible"/>
                                      </p:to>
                                    </p:set>
                                    <p:animEffect transition="in" filter="randombar(horizontal)">
                                      <p:cBhvr>
                                        <p:cTn id="17" dur="500"/>
                                        <p:tgtEl>
                                          <p:spTgt spid="3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entr" presetSubtype="0" fill="hold" nodeType="click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wipe(down)">
                                      <p:cBhvr>
                                        <p:cTn id="22" dur="580">
                                          <p:stCondLst>
                                            <p:cond delay="0"/>
                                          </p:stCondLst>
                                        </p:cTn>
                                        <p:tgtEl>
                                          <p:spTgt spid="38"/>
                                        </p:tgtEl>
                                      </p:cBhvr>
                                    </p:animEffect>
                                    <p:anim calcmode="lin" valueType="num">
                                      <p:cBhvr>
                                        <p:cTn id="23" dur="1822" tmFilter="0,0; 0.14,0.36; 0.43,0.73; 0.71,0.91; 1.0,1.0">
                                          <p:stCondLst>
                                            <p:cond delay="0"/>
                                          </p:stCondLst>
                                        </p:cTn>
                                        <p:tgtEl>
                                          <p:spTgt spid="38"/>
                                        </p:tgtEl>
                                        <p:attrNameLst>
                                          <p:attrName>ppt_x</p:attrName>
                                        </p:attrNameLst>
                                      </p:cBhvr>
                                      <p:tavLst>
                                        <p:tav tm="0">
                                          <p:val>
                                            <p:strVal val="#ppt_x-0.25"/>
                                          </p:val>
                                        </p:tav>
                                        <p:tav tm="100000">
                                          <p:val>
                                            <p:strVal val="#ppt_x"/>
                                          </p:val>
                                        </p:tav>
                                      </p:tavLst>
                                    </p:anim>
                                    <p:anim calcmode="lin" valueType="num">
                                      <p:cBhvr>
                                        <p:cTn id="24" dur="664" tmFilter="0.0,0.0; 0.25,0.07; 0.50,0.2; 0.75,0.467; 1.0,1.0">
                                          <p:stCondLst>
                                            <p:cond delay="0"/>
                                          </p:stCondLst>
                                        </p:cTn>
                                        <p:tgtEl>
                                          <p:spTgt spid="38"/>
                                        </p:tgtEl>
                                        <p:attrNameLst>
                                          <p:attrName>ppt_y</p:attrName>
                                        </p:attrNameLst>
                                      </p:cBhvr>
                                      <p:tavLst>
                                        <p:tav tm="0" fmla="#ppt_y-sin(pi*$)/3">
                                          <p:val>
                                            <p:fltVal val="0.5"/>
                                          </p:val>
                                        </p:tav>
                                        <p:tav tm="100000">
                                          <p:val>
                                            <p:fltVal val="1"/>
                                          </p:val>
                                        </p:tav>
                                      </p:tavLst>
                                    </p:anim>
                                    <p:anim calcmode="lin" valueType="num">
                                      <p:cBhvr>
                                        <p:cTn id="25" dur="664" tmFilter="0, 0; 0.125,0.2665; 0.25,0.4; 0.375,0.465; 0.5,0.5;  0.625,0.535; 0.75,0.6; 0.875,0.7335; 1,1">
                                          <p:stCondLst>
                                            <p:cond delay="664"/>
                                          </p:stCondLst>
                                        </p:cTn>
                                        <p:tgtEl>
                                          <p:spTgt spid="38"/>
                                        </p:tgtEl>
                                        <p:attrNameLst>
                                          <p:attrName>ppt_y</p:attrName>
                                        </p:attrNameLst>
                                      </p:cBhvr>
                                      <p:tavLst>
                                        <p:tav tm="0" fmla="#ppt_y-sin(pi*$)/9">
                                          <p:val>
                                            <p:fltVal val="0"/>
                                          </p:val>
                                        </p:tav>
                                        <p:tav tm="100000">
                                          <p:val>
                                            <p:fltVal val="1"/>
                                          </p:val>
                                        </p:tav>
                                      </p:tavLst>
                                    </p:anim>
                                    <p:anim calcmode="lin" valueType="num">
                                      <p:cBhvr>
                                        <p:cTn id="26" dur="332" tmFilter="0, 0; 0.125,0.2665; 0.25,0.4; 0.375,0.465; 0.5,0.5;  0.625,0.535; 0.75,0.6; 0.875,0.7335; 1,1">
                                          <p:stCondLst>
                                            <p:cond delay="1324"/>
                                          </p:stCondLst>
                                        </p:cTn>
                                        <p:tgtEl>
                                          <p:spTgt spid="38"/>
                                        </p:tgtEl>
                                        <p:attrNameLst>
                                          <p:attrName>ppt_y</p:attrName>
                                        </p:attrNameLst>
                                      </p:cBhvr>
                                      <p:tavLst>
                                        <p:tav tm="0" fmla="#ppt_y-sin(pi*$)/27">
                                          <p:val>
                                            <p:fltVal val="0"/>
                                          </p:val>
                                        </p:tav>
                                        <p:tav tm="100000">
                                          <p:val>
                                            <p:fltVal val="1"/>
                                          </p:val>
                                        </p:tav>
                                      </p:tavLst>
                                    </p:anim>
                                    <p:anim calcmode="lin" valueType="num">
                                      <p:cBhvr>
                                        <p:cTn id="27" dur="164" tmFilter="0, 0; 0.125,0.2665; 0.25,0.4; 0.375,0.465; 0.5,0.5;  0.625,0.535; 0.75,0.6; 0.875,0.7335; 1,1">
                                          <p:stCondLst>
                                            <p:cond delay="1656"/>
                                          </p:stCondLst>
                                        </p:cTn>
                                        <p:tgtEl>
                                          <p:spTgt spid="38"/>
                                        </p:tgtEl>
                                        <p:attrNameLst>
                                          <p:attrName>ppt_y</p:attrName>
                                        </p:attrNameLst>
                                      </p:cBhvr>
                                      <p:tavLst>
                                        <p:tav tm="0" fmla="#ppt_y-sin(pi*$)/81">
                                          <p:val>
                                            <p:fltVal val="0"/>
                                          </p:val>
                                        </p:tav>
                                        <p:tav tm="100000">
                                          <p:val>
                                            <p:fltVal val="1"/>
                                          </p:val>
                                        </p:tav>
                                      </p:tavLst>
                                    </p:anim>
                                    <p:animScale>
                                      <p:cBhvr>
                                        <p:cTn id="28" dur="26">
                                          <p:stCondLst>
                                            <p:cond delay="650"/>
                                          </p:stCondLst>
                                        </p:cTn>
                                        <p:tgtEl>
                                          <p:spTgt spid="38"/>
                                        </p:tgtEl>
                                      </p:cBhvr>
                                      <p:to x="100000" y="60000"/>
                                    </p:animScale>
                                    <p:animScale>
                                      <p:cBhvr>
                                        <p:cTn id="29" dur="166" decel="50000">
                                          <p:stCondLst>
                                            <p:cond delay="676"/>
                                          </p:stCondLst>
                                        </p:cTn>
                                        <p:tgtEl>
                                          <p:spTgt spid="38"/>
                                        </p:tgtEl>
                                      </p:cBhvr>
                                      <p:to x="100000" y="100000"/>
                                    </p:animScale>
                                    <p:animScale>
                                      <p:cBhvr>
                                        <p:cTn id="30" dur="26">
                                          <p:stCondLst>
                                            <p:cond delay="1312"/>
                                          </p:stCondLst>
                                        </p:cTn>
                                        <p:tgtEl>
                                          <p:spTgt spid="38"/>
                                        </p:tgtEl>
                                      </p:cBhvr>
                                      <p:to x="100000" y="80000"/>
                                    </p:animScale>
                                    <p:animScale>
                                      <p:cBhvr>
                                        <p:cTn id="31" dur="166" decel="50000">
                                          <p:stCondLst>
                                            <p:cond delay="1338"/>
                                          </p:stCondLst>
                                        </p:cTn>
                                        <p:tgtEl>
                                          <p:spTgt spid="38"/>
                                        </p:tgtEl>
                                      </p:cBhvr>
                                      <p:to x="100000" y="100000"/>
                                    </p:animScale>
                                    <p:animScale>
                                      <p:cBhvr>
                                        <p:cTn id="32" dur="26">
                                          <p:stCondLst>
                                            <p:cond delay="1642"/>
                                          </p:stCondLst>
                                        </p:cTn>
                                        <p:tgtEl>
                                          <p:spTgt spid="38"/>
                                        </p:tgtEl>
                                      </p:cBhvr>
                                      <p:to x="100000" y="90000"/>
                                    </p:animScale>
                                    <p:animScale>
                                      <p:cBhvr>
                                        <p:cTn id="33" dur="166" decel="50000">
                                          <p:stCondLst>
                                            <p:cond delay="1668"/>
                                          </p:stCondLst>
                                        </p:cTn>
                                        <p:tgtEl>
                                          <p:spTgt spid="38"/>
                                        </p:tgtEl>
                                      </p:cBhvr>
                                      <p:to x="100000" y="100000"/>
                                    </p:animScale>
                                    <p:animScale>
                                      <p:cBhvr>
                                        <p:cTn id="34" dur="26">
                                          <p:stCondLst>
                                            <p:cond delay="1808"/>
                                          </p:stCondLst>
                                        </p:cTn>
                                        <p:tgtEl>
                                          <p:spTgt spid="38"/>
                                        </p:tgtEl>
                                      </p:cBhvr>
                                      <p:to x="100000" y="95000"/>
                                    </p:animScale>
                                    <p:animScale>
                                      <p:cBhvr>
                                        <p:cTn id="35" dur="166" decel="50000">
                                          <p:stCondLst>
                                            <p:cond delay="1834"/>
                                          </p:stCondLst>
                                        </p:cTn>
                                        <p:tgtEl>
                                          <p:spTgt spid="38"/>
                                        </p:tgtEl>
                                      </p:cBhvr>
                                      <p:to x="100000" y="100000"/>
                                    </p:animScale>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nodeType="clickEffect">
                                  <p:stCondLst>
                                    <p:cond delay="0"/>
                                  </p:stCondLst>
                                  <p:childTnLst>
                                    <p:set>
                                      <p:cBhvr>
                                        <p:cTn id="39" dur="1" fill="hold">
                                          <p:stCondLst>
                                            <p:cond delay="0"/>
                                          </p:stCondLst>
                                        </p:cTn>
                                        <p:tgtEl>
                                          <p:spTgt spid="34">
                                            <p:txEl>
                                              <p:pRg st="0" end="0"/>
                                            </p:txEl>
                                          </p:spTgt>
                                        </p:tgtEl>
                                        <p:attrNameLst>
                                          <p:attrName>style.visibility</p:attrName>
                                        </p:attrNameLst>
                                      </p:cBhvr>
                                      <p:to>
                                        <p:strVal val="visible"/>
                                      </p:to>
                                    </p:set>
                                    <p:animEffect transition="in" filter="randombar(horizontal)">
                                      <p:cBhvr>
                                        <p:cTn id="40" dur="500"/>
                                        <p:tgtEl>
                                          <p:spTgt spid="34">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6" presetClass="entr" presetSubtype="0" fill="hold" nodeType="click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wipe(down)">
                                      <p:cBhvr>
                                        <p:cTn id="45" dur="580">
                                          <p:stCondLst>
                                            <p:cond delay="0"/>
                                          </p:stCondLst>
                                        </p:cTn>
                                        <p:tgtEl>
                                          <p:spTgt spid="40"/>
                                        </p:tgtEl>
                                      </p:cBhvr>
                                    </p:animEffect>
                                    <p:anim calcmode="lin" valueType="num">
                                      <p:cBhvr>
                                        <p:cTn id="46" dur="1822" tmFilter="0,0; 0.14,0.36; 0.43,0.73; 0.71,0.91; 1.0,1.0">
                                          <p:stCondLst>
                                            <p:cond delay="0"/>
                                          </p:stCondLst>
                                        </p:cTn>
                                        <p:tgtEl>
                                          <p:spTgt spid="40"/>
                                        </p:tgtEl>
                                        <p:attrNameLst>
                                          <p:attrName>ppt_x</p:attrName>
                                        </p:attrNameLst>
                                      </p:cBhvr>
                                      <p:tavLst>
                                        <p:tav tm="0">
                                          <p:val>
                                            <p:strVal val="#ppt_x-0.25"/>
                                          </p:val>
                                        </p:tav>
                                        <p:tav tm="100000">
                                          <p:val>
                                            <p:strVal val="#ppt_x"/>
                                          </p:val>
                                        </p:tav>
                                      </p:tavLst>
                                    </p:anim>
                                    <p:anim calcmode="lin" valueType="num">
                                      <p:cBhvr>
                                        <p:cTn id="47" dur="664" tmFilter="0.0,0.0; 0.25,0.07; 0.50,0.2; 0.75,0.467; 1.0,1.0">
                                          <p:stCondLst>
                                            <p:cond delay="0"/>
                                          </p:stCondLst>
                                        </p:cTn>
                                        <p:tgtEl>
                                          <p:spTgt spid="40"/>
                                        </p:tgtEl>
                                        <p:attrNameLst>
                                          <p:attrName>ppt_y</p:attrName>
                                        </p:attrNameLst>
                                      </p:cBhvr>
                                      <p:tavLst>
                                        <p:tav tm="0" fmla="#ppt_y-sin(pi*$)/3">
                                          <p:val>
                                            <p:fltVal val="0.5"/>
                                          </p:val>
                                        </p:tav>
                                        <p:tav tm="100000">
                                          <p:val>
                                            <p:fltVal val="1"/>
                                          </p:val>
                                        </p:tav>
                                      </p:tavLst>
                                    </p:anim>
                                    <p:anim calcmode="lin" valueType="num">
                                      <p:cBhvr>
                                        <p:cTn id="48" dur="664" tmFilter="0, 0; 0.125,0.2665; 0.25,0.4; 0.375,0.465; 0.5,0.5;  0.625,0.535; 0.75,0.6; 0.875,0.7335; 1,1">
                                          <p:stCondLst>
                                            <p:cond delay="664"/>
                                          </p:stCondLst>
                                        </p:cTn>
                                        <p:tgtEl>
                                          <p:spTgt spid="40"/>
                                        </p:tgtEl>
                                        <p:attrNameLst>
                                          <p:attrName>ppt_y</p:attrName>
                                        </p:attrNameLst>
                                      </p:cBhvr>
                                      <p:tavLst>
                                        <p:tav tm="0" fmla="#ppt_y-sin(pi*$)/9">
                                          <p:val>
                                            <p:fltVal val="0"/>
                                          </p:val>
                                        </p:tav>
                                        <p:tav tm="100000">
                                          <p:val>
                                            <p:fltVal val="1"/>
                                          </p:val>
                                        </p:tav>
                                      </p:tavLst>
                                    </p:anim>
                                    <p:anim calcmode="lin" valueType="num">
                                      <p:cBhvr>
                                        <p:cTn id="49" dur="332" tmFilter="0, 0; 0.125,0.2665; 0.25,0.4; 0.375,0.465; 0.5,0.5;  0.625,0.535; 0.75,0.6; 0.875,0.7335; 1,1">
                                          <p:stCondLst>
                                            <p:cond delay="1324"/>
                                          </p:stCondLst>
                                        </p:cTn>
                                        <p:tgtEl>
                                          <p:spTgt spid="40"/>
                                        </p:tgtEl>
                                        <p:attrNameLst>
                                          <p:attrName>ppt_y</p:attrName>
                                        </p:attrNameLst>
                                      </p:cBhvr>
                                      <p:tavLst>
                                        <p:tav tm="0" fmla="#ppt_y-sin(pi*$)/27">
                                          <p:val>
                                            <p:fltVal val="0"/>
                                          </p:val>
                                        </p:tav>
                                        <p:tav tm="100000">
                                          <p:val>
                                            <p:fltVal val="1"/>
                                          </p:val>
                                        </p:tav>
                                      </p:tavLst>
                                    </p:anim>
                                    <p:anim calcmode="lin" valueType="num">
                                      <p:cBhvr>
                                        <p:cTn id="50" dur="164" tmFilter="0, 0; 0.125,0.2665; 0.25,0.4; 0.375,0.465; 0.5,0.5;  0.625,0.535; 0.75,0.6; 0.875,0.7335; 1,1">
                                          <p:stCondLst>
                                            <p:cond delay="1656"/>
                                          </p:stCondLst>
                                        </p:cTn>
                                        <p:tgtEl>
                                          <p:spTgt spid="40"/>
                                        </p:tgtEl>
                                        <p:attrNameLst>
                                          <p:attrName>ppt_y</p:attrName>
                                        </p:attrNameLst>
                                      </p:cBhvr>
                                      <p:tavLst>
                                        <p:tav tm="0" fmla="#ppt_y-sin(pi*$)/81">
                                          <p:val>
                                            <p:fltVal val="0"/>
                                          </p:val>
                                        </p:tav>
                                        <p:tav tm="100000">
                                          <p:val>
                                            <p:fltVal val="1"/>
                                          </p:val>
                                        </p:tav>
                                      </p:tavLst>
                                    </p:anim>
                                    <p:animScale>
                                      <p:cBhvr>
                                        <p:cTn id="51" dur="26">
                                          <p:stCondLst>
                                            <p:cond delay="650"/>
                                          </p:stCondLst>
                                        </p:cTn>
                                        <p:tgtEl>
                                          <p:spTgt spid="40"/>
                                        </p:tgtEl>
                                      </p:cBhvr>
                                      <p:to x="100000" y="60000"/>
                                    </p:animScale>
                                    <p:animScale>
                                      <p:cBhvr>
                                        <p:cTn id="52" dur="166" decel="50000">
                                          <p:stCondLst>
                                            <p:cond delay="676"/>
                                          </p:stCondLst>
                                        </p:cTn>
                                        <p:tgtEl>
                                          <p:spTgt spid="40"/>
                                        </p:tgtEl>
                                      </p:cBhvr>
                                      <p:to x="100000" y="100000"/>
                                    </p:animScale>
                                    <p:animScale>
                                      <p:cBhvr>
                                        <p:cTn id="53" dur="26">
                                          <p:stCondLst>
                                            <p:cond delay="1312"/>
                                          </p:stCondLst>
                                        </p:cTn>
                                        <p:tgtEl>
                                          <p:spTgt spid="40"/>
                                        </p:tgtEl>
                                      </p:cBhvr>
                                      <p:to x="100000" y="80000"/>
                                    </p:animScale>
                                    <p:animScale>
                                      <p:cBhvr>
                                        <p:cTn id="54" dur="166" decel="50000">
                                          <p:stCondLst>
                                            <p:cond delay="1338"/>
                                          </p:stCondLst>
                                        </p:cTn>
                                        <p:tgtEl>
                                          <p:spTgt spid="40"/>
                                        </p:tgtEl>
                                      </p:cBhvr>
                                      <p:to x="100000" y="100000"/>
                                    </p:animScale>
                                    <p:animScale>
                                      <p:cBhvr>
                                        <p:cTn id="55" dur="26">
                                          <p:stCondLst>
                                            <p:cond delay="1642"/>
                                          </p:stCondLst>
                                        </p:cTn>
                                        <p:tgtEl>
                                          <p:spTgt spid="40"/>
                                        </p:tgtEl>
                                      </p:cBhvr>
                                      <p:to x="100000" y="90000"/>
                                    </p:animScale>
                                    <p:animScale>
                                      <p:cBhvr>
                                        <p:cTn id="56" dur="166" decel="50000">
                                          <p:stCondLst>
                                            <p:cond delay="1668"/>
                                          </p:stCondLst>
                                        </p:cTn>
                                        <p:tgtEl>
                                          <p:spTgt spid="40"/>
                                        </p:tgtEl>
                                      </p:cBhvr>
                                      <p:to x="100000" y="100000"/>
                                    </p:animScale>
                                    <p:animScale>
                                      <p:cBhvr>
                                        <p:cTn id="57" dur="26">
                                          <p:stCondLst>
                                            <p:cond delay="1808"/>
                                          </p:stCondLst>
                                        </p:cTn>
                                        <p:tgtEl>
                                          <p:spTgt spid="40"/>
                                        </p:tgtEl>
                                      </p:cBhvr>
                                      <p:to x="100000" y="95000"/>
                                    </p:animScale>
                                    <p:animScale>
                                      <p:cBhvr>
                                        <p:cTn id="58" dur="166" decel="50000">
                                          <p:stCondLst>
                                            <p:cond delay="1834"/>
                                          </p:stCondLst>
                                        </p:cTn>
                                        <p:tgtEl>
                                          <p:spTgt spid="4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4000"/>
            <a:lum/>
          </a:blip>
          <a:srcRect/>
          <a:stretch>
            <a:fillRect l="-3000" r="-3000"/>
          </a:stretch>
        </a:blipFill>
        <a:effectLst/>
      </p:bgPr>
    </p:bg>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9C46FDF0-0F9E-4EEE-A383-F4514AE7623B}"/>
              </a:ext>
            </a:extLst>
          </p:cNvPr>
          <p:cNvSpPr>
            <a:spLocks noGrp="1"/>
          </p:cNvSpPr>
          <p:nvPr>
            <p:ph type="title"/>
          </p:nvPr>
        </p:nvSpPr>
        <p:spPr>
          <a:xfrm>
            <a:off x="838200" y="198121"/>
            <a:ext cx="10515600" cy="1173479"/>
          </a:xfrm>
          <a:noFill/>
        </p:spPr>
        <p:txBody>
          <a:bodyPr/>
          <a:lstStyle/>
          <a:p>
            <a:r>
              <a:rPr lang="en-IN" dirty="0">
                <a:solidFill>
                  <a:schemeClr val="bg1"/>
                </a:solidFill>
              </a:rPr>
              <a:t>Type 1: Microwave Transmitting Satellite:</a:t>
            </a:r>
            <a:endParaRPr lang="en-IN" dirty="0"/>
          </a:p>
        </p:txBody>
      </p:sp>
      <p:sp>
        <p:nvSpPr>
          <p:cNvPr id="25" name="Content Placeholder 24">
            <a:extLst>
              <a:ext uri="{FF2B5EF4-FFF2-40B4-BE49-F238E27FC236}">
                <a16:creationId xmlns:a16="http://schemas.microsoft.com/office/drawing/2014/main" id="{DBE8E107-3899-4802-840C-2BA0E269E591}"/>
              </a:ext>
            </a:extLst>
          </p:cNvPr>
          <p:cNvSpPr>
            <a:spLocks noGrp="1"/>
          </p:cNvSpPr>
          <p:nvPr>
            <p:ph idx="1"/>
          </p:nvPr>
        </p:nvSpPr>
        <p:spPr>
          <a:xfrm>
            <a:off x="198121" y="1158240"/>
            <a:ext cx="11560742" cy="5334635"/>
          </a:xfrm>
        </p:spPr>
        <p:txBody>
          <a:bodyPr>
            <a:normAutofit fontScale="92500" lnSpcReduction="10000"/>
          </a:bodyPr>
          <a:lstStyle/>
          <a:p>
            <a:pPr marL="0" indent="0">
              <a:buNone/>
            </a:pPr>
            <a:r>
              <a:rPr lang="en-IN" dirty="0">
                <a:solidFill>
                  <a:schemeClr val="bg1"/>
                </a:solidFill>
              </a:rPr>
              <a:t>             It is proposed that a Microwave  Transmitting Satellite orbit Earth in geostationary orbit(GEO), about 35000 km above Earth’s surface. </a:t>
            </a:r>
            <a:r>
              <a:rPr lang="en-US" b="0" i="0" dirty="0">
                <a:solidFill>
                  <a:schemeClr val="bg1"/>
                </a:solidFill>
                <a:effectLst/>
                <a:latin typeface="Karla"/>
              </a:rPr>
              <a:t>Designs for microwave transmitting satellites are massive, with solar reflectors spanning up to 3-5 km and weighing over 80,000 metric tons. A single satellite would be capable of generating multiple gigawatts of power, enough to power a major city. The long wavelength of the microwave requires a long antenna, and allows power to be beamed through the Earth’s atmosphere, even during heavy thunderstorm or dense cloud cover or </a:t>
            </a:r>
            <a:r>
              <a:rPr lang="en-US" dirty="0">
                <a:solidFill>
                  <a:schemeClr val="bg1"/>
                </a:solidFill>
                <a:latin typeface="Karla"/>
              </a:rPr>
              <a:t>other natural phenomena</a:t>
            </a:r>
            <a:r>
              <a:rPr lang="en-US" b="0" i="0" dirty="0">
                <a:solidFill>
                  <a:schemeClr val="bg1"/>
                </a:solidFill>
                <a:effectLst/>
                <a:latin typeface="Karla"/>
              </a:rPr>
              <a:t>, at safe, low intensity levels hardly stronger than the midday sun. Birds and planes wouldn’t notice much of anything flying across their paths. This would allow for constant stable energy transmissions at all times. The major hurdle of this system is the huge cost required to launch all the materials into space(which would require over 40 launches for a single satellite and cost anywhere around $400 Billion to $3.4Trillion), and the assembling and maintenance of the satellite would be expensive and a dangerous task due to the satellites distance from Earth. Also the ground rectenna used for collecting microwave beam would be anywhere between 3-10 km in diameter. </a:t>
            </a:r>
            <a:endParaRPr lang="en-IN" dirty="0">
              <a:solidFill>
                <a:schemeClr val="bg1"/>
              </a:solidFill>
            </a:endParaRPr>
          </a:p>
        </p:txBody>
      </p:sp>
    </p:spTree>
    <p:extLst>
      <p:ext uri="{BB962C8B-B14F-4D97-AF65-F5344CB8AC3E}">
        <p14:creationId xmlns:p14="http://schemas.microsoft.com/office/powerpoint/2010/main" val="148840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randombar(horizontal)">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animEffect transition="in" filter="wipe(down)">
                                      <p:cBhvr>
                                        <p:cTn id="12"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4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5CC8A-FC0A-4952-B270-9F48EDE1A7C0}"/>
              </a:ext>
            </a:extLst>
          </p:cNvPr>
          <p:cNvSpPr>
            <a:spLocks noGrp="1"/>
          </p:cNvSpPr>
          <p:nvPr>
            <p:ph type="title"/>
          </p:nvPr>
        </p:nvSpPr>
        <p:spPr/>
        <p:txBody>
          <a:bodyPr/>
          <a:lstStyle/>
          <a:p>
            <a:r>
              <a:rPr lang="en-IN" dirty="0">
                <a:solidFill>
                  <a:schemeClr val="bg1"/>
                </a:solidFill>
              </a:rPr>
              <a:t>Type 2: Laser Transmitting Satellites:</a:t>
            </a:r>
          </a:p>
        </p:txBody>
      </p:sp>
      <p:sp>
        <p:nvSpPr>
          <p:cNvPr id="3" name="Content Placeholder 2">
            <a:extLst>
              <a:ext uri="{FF2B5EF4-FFF2-40B4-BE49-F238E27FC236}">
                <a16:creationId xmlns:a16="http://schemas.microsoft.com/office/drawing/2014/main" id="{86D94A5D-46B5-494E-90C8-51EFD3FD00C1}"/>
              </a:ext>
            </a:extLst>
          </p:cNvPr>
          <p:cNvSpPr>
            <a:spLocks noGrp="1"/>
          </p:cNvSpPr>
          <p:nvPr>
            <p:ph idx="1"/>
          </p:nvPr>
        </p:nvSpPr>
        <p:spPr>
          <a:xfrm>
            <a:off x="259080" y="1386840"/>
            <a:ext cx="11430000" cy="5364480"/>
          </a:xfrm>
        </p:spPr>
        <p:txBody>
          <a:bodyPr>
            <a:normAutofit lnSpcReduction="10000"/>
          </a:bodyPr>
          <a:lstStyle/>
          <a:p>
            <a:pPr marL="0" indent="0">
              <a:buNone/>
            </a:pPr>
            <a:r>
              <a:rPr lang="en-IN" dirty="0"/>
              <a:t>          </a:t>
            </a:r>
            <a:r>
              <a:rPr lang="en-IN" dirty="0">
                <a:solidFill>
                  <a:schemeClr val="bg1"/>
                </a:solidFill>
              </a:rPr>
              <a:t>It is proposed that a Laser Transmitting Satellite orbit in Low Earth Orbit (LEO), at about 400km above the Earth’s surface. </a:t>
            </a:r>
            <a:r>
              <a:rPr lang="en-US" b="0" i="0" dirty="0">
                <a:solidFill>
                  <a:schemeClr val="bg1"/>
                </a:solidFill>
                <a:effectLst/>
                <a:latin typeface="Karla"/>
              </a:rPr>
              <a:t>Weighing in at less than 10 metric tons, this satellite is a fraction of the weight of its microwave counterpart. This design is cheaper too as it would be possible to launch the entire self-assembling satellite in a single rocket, drastically reducing the cost and time of production. Also, by using a laser transmitter, the beam will only be about 2 meters in diameter, instead of several km, a drastic and important reduction. This satellite would use diode-pumped alkali laser, which is in development since 2002 and is currently capable of transmitting power with efficiency of over 50%. At its smaller size, there is a correspondingly lower capacity of about 1 to 10 megawatts per satellite. Therefore, this satellite would be best as part of a fleet of similar satellites, used together</a:t>
            </a:r>
            <a:r>
              <a:rPr lang="en-US" dirty="0">
                <a:solidFill>
                  <a:schemeClr val="bg1"/>
                </a:solidFill>
                <a:latin typeface="Karla"/>
              </a:rPr>
              <a:t>. </a:t>
            </a:r>
            <a:r>
              <a:rPr lang="en-US" b="0" i="0" dirty="0">
                <a:solidFill>
                  <a:schemeClr val="bg1"/>
                </a:solidFill>
                <a:effectLst/>
                <a:latin typeface="Karla"/>
              </a:rPr>
              <a:t>While this satellite is far lighter, cheaper and easier to deploy than its microwave counterpart, serious challenges remain, </a:t>
            </a:r>
            <a:r>
              <a:rPr lang="en-US" dirty="0">
                <a:solidFill>
                  <a:schemeClr val="bg1"/>
                </a:solidFill>
                <a:latin typeface="Karla"/>
              </a:rPr>
              <a:t>t</a:t>
            </a:r>
            <a:r>
              <a:rPr lang="en-US" b="0" i="0" dirty="0">
                <a:solidFill>
                  <a:schemeClr val="bg1"/>
                </a:solidFill>
                <a:effectLst/>
                <a:latin typeface="Karla"/>
              </a:rPr>
              <a:t>he idea of high-powered lasers in space could draw on fears of the militarization of space.</a:t>
            </a:r>
            <a:endParaRPr lang="en-IN" dirty="0">
              <a:solidFill>
                <a:schemeClr val="bg1"/>
              </a:solidFill>
            </a:endParaRPr>
          </a:p>
        </p:txBody>
      </p:sp>
    </p:spTree>
    <p:extLst>
      <p:ext uri="{BB962C8B-B14F-4D97-AF65-F5344CB8AC3E}">
        <p14:creationId xmlns:p14="http://schemas.microsoft.com/office/powerpoint/2010/main" val="1515123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Comparison of Laser and Microwave Power Transmission for Space Station Power.gif"/>
          <p:cNvPicPr>
            <a:picLocks noChangeAspect="1"/>
          </p:cNvPicPr>
          <p:nvPr/>
        </p:nvPicPr>
        <p:blipFill>
          <a:blip r:embed="rId2"/>
          <a:stretch>
            <a:fillRect/>
          </a:stretch>
        </p:blipFill>
        <p:spPr>
          <a:xfrm>
            <a:off x="733425" y="0"/>
            <a:ext cx="10734676" cy="6858000"/>
          </a:xfrm>
          <a:prstGeom prst="rect">
            <a:avLst/>
          </a:prstGeom>
        </p:spPr>
      </p:pic>
      <p:sp>
        <p:nvSpPr>
          <p:cNvPr id="2" name="TextBox 1">
            <a:extLst>
              <a:ext uri="{FF2B5EF4-FFF2-40B4-BE49-F238E27FC236}">
                <a16:creationId xmlns:a16="http://schemas.microsoft.com/office/drawing/2014/main" id="{BE2025AE-56F0-4DEE-8B59-F52EE7614870}"/>
              </a:ext>
            </a:extLst>
          </p:cNvPr>
          <p:cNvSpPr txBox="1"/>
          <p:nvPr/>
        </p:nvSpPr>
        <p:spPr>
          <a:xfrm>
            <a:off x="76200" y="85725"/>
            <a:ext cx="2209800" cy="523220"/>
          </a:xfrm>
          <a:prstGeom prst="rect">
            <a:avLst/>
          </a:prstGeom>
          <a:noFill/>
        </p:spPr>
        <p:txBody>
          <a:bodyPr wrap="square" rtlCol="0">
            <a:spAutoFit/>
          </a:bodyPr>
          <a:lstStyle/>
          <a:p>
            <a:r>
              <a:rPr lang="en-IN" sz="2800" dirty="0"/>
              <a:t>Working</a:t>
            </a:r>
            <a:r>
              <a:rPr lang="en-IN" dirty="0"/>
              <a:t>:</a:t>
            </a:r>
          </a:p>
        </p:txBody>
      </p:sp>
      <p:sp>
        <p:nvSpPr>
          <p:cNvPr id="3" name="TextBox 2">
            <a:extLst>
              <a:ext uri="{FF2B5EF4-FFF2-40B4-BE49-F238E27FC236}">
                <a16:creationId xmlns:a16="http://schemas.microsoft.com/office/drawing/2014/main" id="{D55D5A6D-7EB2-4AEC-A91B-AB1294900FCD}"/>
              </a:ext>
            </a:extLst>
          </p:cNvPr>
          <p:cNvSpPr txBox="1"/>
          <p:nvPr/>
        </p:nvSpPr>
        <p:spPr>
          <a:xfrm flipH="1">
            <a:off x="236219" y="6315075"/>
            <a:ext cx="2049781" cy="461665"/>
          </a:xfrm>
          <a:prstGeom prst="rect">
            <a:avLst/>
          </a:prstGeom>
          <a:noFill/>
        </p:spPr>
        <p:txBody>
          <a:bodyPr wrap="square" rtlCol="0">
            <a:spAutoFit/>
          </a:bodyPr>
          <a:lstStyle/>
          <a:p>
            <a:r>
              <a:rPr lang="en-IN" sz="2400" dirty="0"/>
              <a:t>Fig 1.1</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682</TotalTime>
  <Words>1460</Words>
  <Application>Microsoft Office PowerPoint</Application>
  <PresentationFormat>Widescreen</PresentationFormat>
  <Paragraphs>48</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Algerian</vt:lpstr>
      <vt:lpstr>Arial</vt:lpstr>
      <vt:lpstr>Calibri</vt:lpstr>
      <vt:lpstr>Calibri Light</vt:lpstr>
      <vt:lpstr>Karla</vt:lpstr>
      <vt:lpstr>proxima-nova</vt:lpstr>
      <vt:lpstr>Office Theme</vt:lpstr>
      <vt:lpstr>Space Based Solar Energy</vt:lpstr>
      <vt:lpstr>Contents:</vt:lpstr>
      <vt:lpstr>Introduction:</vt:lpstr>
      <vt:lpstr>Developments:</vt:lpstr>
      <vt:lpstr>PowerPoint Presentation</vt:lpstr>
      <vt:lpstr>Types:</vt:lpstr>
      <vt:lpstr>Type 1: Microwave Transmitting Satellite:</vt:lpstr>
      <vt:lpstr>Type 2: Laser Transmitting Satellites:</vt:lpstr>
      <vt:lpstr>PowerPoint Presentation</vt:lpstr>
      <vt:lpstr>PowerPoint Presentation</vt:lpstr>
      <vt:lpstr>PROS:                                   CONS:</vt:lpstr>
      <vt:lpstr>Future:</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Based Solar Power</dc:title>
  <dc:creator>Mr.Duck</dc:creator>
  <cp:lastModifiedBy>sankarshan</cp:lastModifiedBy>
  <cp:revision>64</cp:revision>
  <dcterms:created xsi:type="dcterms:W3CDTF">2021-03-03T17:32:26Z</dcterms:created>
  <dcterms:modified xsi:type="dcterms:W3CDTF">2021-03-24T21:05:58Z</dcterms:modified>
</cp:coreProperties>
</file>

<file path=docProps/thumbnail.jpeg>
</file>